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Dekko" panose="020B0604020202020204" charset="0"/>
      <p:regular r:id="rId19"/>
    </p:embeddedFont>
    <p:embeddedFont>
      <p:font typeface="Georgia Pro" panose="02040502050405020303" pitchFamily="18" charset="0"/>
      <p:regular r:id="rId20"/>
    </p:embeddedFont>
    <p:embeddedFont>
      <p:font typeface="Georgia Pro Bold" panose="02040802050405020203" charset="0"/>
      <p:regular r:id="rId21"/>
    </p:embeddedFont>
    <p:embeddedFont>
      <p:font typeface="Georgia Pro Italics" panose="020B0604020202020204" charset="0"/>
      <p:regular r:id="rId22"/>
    </p:embeddedFont>
    <p:embeddedFont>
      <p:font typeface="Georgia Pro Light" panose="02040302050405020303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1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0FAE-815A-4EB3-85B1-42F99EBABAD8}" type="datetimeFigureOut">
              <a:rPr lang="en-CA" smtClean="0"/>
              <a:t>2025-06-12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BD1B-A5DE-495C-A9F4-DDA7546D5F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058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BD1B-A5DE-495C-A9F4-DDA7546D5F2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24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BD1B-A5DE-495C-A9F4-DDA7546D5F2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14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CBD1B-A5DE-495C-A9F4-DDA7546D5F2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81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linkedin.com/in/emma-j-bullerwell-5a4a24243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11971666" y="1897380"/>
            <a:ext cx="5287634" cy="29030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6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cracking the mask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971666" y="5290663"/>
            <a:ext cx="5952891" cy="159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5"/>
              </a:lnSpc>
            </a:pPr>
            <a:r>
              <a:rPr lang="en-US" sz="3046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From </a:t>
            </a:r>
            <a:r>
              <a:rPr lang="en-US" sz="3046" b="1" dirty="0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“Advocating as Student”</a:t>
            </a:r>
            <a:r>
              <a:rPr lang="en-US" sz="3046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 to </a:t>
            </a:r>
            <a:r>
              <a:rPr lang="en-US" sz="3046" b="1" dirty="0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“Advocating for Students”</a:t>
            </a:r>
            <a:r>
              <a:rPr lang="en-US" sz="3046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 in my Early Career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71666" y="7375457"/>
            <a:ext cx="5952891" cy="106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5"/>
              </a:lnSpc>
            </a:pPr>
            <a:r>
              <a:rPr lang="en-US" sz="2800" dirty="0">
                <a:solidFill>
                  <a:srgbClr val="00000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OCUL Accessibility Symposium 2.0</a:t>
            </a:r>
          </a:p>
          <a:p>
            <a:pPr algn="l">
              <a:lnSpc>
                <a:spcPts val="4265"/>
              </a:lnSpc>
            </a:pPr>
            <a:r>
              <a:rPr lang="en-US" sz="3046" dirty="0">
                <a:solidFill>
                  <a:srgbClr val="00000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June 17, 2025</a:t>
            </a:r>
          </a:p>
        </p:txBody>
      </p:sp>
      <p:grpSp>
        <p:nvGrpSpPr>
          <p:cNvPr id="6" name="Group 6" descr="A black and white cartoon mask cracked in half."/>
          <p:cNvGrpSpPr/>
          <p:nvPr/>
        </p:nvGrpSpPr>
        <p:grpSpPr>
          <a:xfrm>
            <a:off x="1028700" y="-17479"/>
            <a:ext cx="7101612" cy="10304479"/>
            <a:chOff x="0" y="0"/>
            <a:chExt cx="9468816" cy="13739305"/>
          </a:xfrm>
        </p:grpSpPr>
        <p:sp>
          <p:nvSpPr>
            <p:cNvPr id="7" name="Freeform 7"/>
            <p:cNvSpPr/>
            <p:nvPr/>
          </p:nvSpPr>
          <p:spPr>
            <a:xfrm>
              <a:off x="3084589" y="1698926"/>
              <a:ext cx="6384227" cy="12040379"/>
            </a:xfrm>
            <a:custGeom>
              <a:avLst/>
              <a:gdLst/>
              <a:ahLst/>
              <a:cxnLst/>
              <a:rect l="l" t="t" r="r" b="b"/>
              <a:pathLst>
                <a:path w="6384227" h="12040379">
                  <a:moveTo>
                    <a:pt x="0" y="0"/>
                  </a:moveTo>
                  <a:lnTo>
                    <a:pt x="6384227" y="0"/>
                  </a:lnTo>
                  <a:lnTo>
                    <a:pt x="6384227" y="12040379"/>
                  </a:lnTo>
                  <a:lnTo>
                    <a:pt x="0" y="12040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99336"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698926"/>
              <a:ext cx="4497116" cy="10178741"/>
              <a:chOff x="0" y="0"/>
              <a:chExt cx="737760" cy="166984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37760" cy="1669840"/>
              </a:xfrm>
              <a:custGeom>
                <a:avLst/>
                <a:gdLst/>
                <a:ahLst/>
                <a:cxnLst/>
                <a:rect l="l" t="t" r="r" b="b"/>
                <a:pathLst>
                  <a:path w="737760" h="1669840">
                    <a:moveTo>
                      <a:pt x="0" y="0"/>
                    </a:moveTo>
                    <a:lnTo>
                      <a:pt x="737760" y="0"/>
                    </a:lnTo>
                    <a:lnTo>
                      <a:pt x="737760" y="1669840"/>
                    </a:lnTo>
                    <a:lnTo>
                      <a:pt x="0" y="1669840"/>
                    </a:lnTo>
                    <a:close/>
                  </a:path>
                </a:pathLst>
              </a:custGeom>
              <a:solidFill>
                <a:srgbClr val="D6FFD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66675"/>
                <a:ext cx="737760" cy="1736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35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844699">
              <a:off x="1198785" y="4201687"/>
              <a:ext cx="4486823" cy="2282764"/>
              <a:chOff x="0" y="0"/>
              <a:chExt cx="736071" cy="37449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36071" cy="374491"/>
              </a:xfrm>
              <a:custGeom>
                <a:avLst/>
                <a:gdLst/>
                <a:ahLst/>
                <a:cxnLst/>
                <a:rect l="l" t="t" r="r" b="b"/>
                <a:pathLst>
                  <a:path w="736071" h="374491">
                    <a:moveTo>
                      <a:pt x="0" y="0"/>
                    </a:moveTo>
                    <a:lnTo>
                      <a:pt x="736071" y="0"/>
                    </a:lnTo>
                    <a:lnTo>
                      <a:pt x="736071" y="374491"/>
                    </a:lnTo>
                    <a:lnTo>
                      <a:pt x="0" y="374491"/>
                    </a:lnTo>
                    <a:close/>
                  </a:path>
                </a:pathLst>
              </a:custGeom>
              <a:solidFill>
                <a:srgbClr val="D6FFD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66675"/>
                <a:ext cx="736071" cy="4411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35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4218203">
              <a:off x="1471733" y="8243408"/>
              <a:ext cx="4648915" cy="2595216"/>
              <a:chOff x="0" y="0"/>
              <a:chExt cx="762663" cy="42575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2663" cy="425750"/>
              </a:xfrm>
              <a:custGeom>
                <a:avLst/>
                <a:gdLst/>
                <a:ahLst/>
                <a:cxnLst/>
                <a:rect l="l" t="t" r="r" b="b"/>
                <a:pathLst>
                  <a:path w="762663" h="425750">
                    <a:moveTo>
                      <a:pt x="0" y="0"/>
                    </a:moveTo>
                    <a:lnTo>
                      <a:pt x="762663" y="0"/>
                    </a:lnTo>
                    <a:lnTo>
                      <a:pt x="762663" y="425750"/>
                    </a:lnTo>
                    <a:lnTo>
                      <a:pt x="0" y="425750"/>
                    </a:lnTo>
                    <a:close/>
                  </a:path>
                </a:pathLst>
              </a:custGeom>
              <a:solidFill>
                <a:srgbClr val="D6FFD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66675"/>
                <a:ext cx="762663" cy="492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35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-4135161">
              <a:off x="1334116" y="1362423"/>
              <a:ext cx="4486823" cy="2282764"/>
              <a:chOff x="0" y="0"/>
              <a:chExt cx="736071" cy="37449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36071" cy="374491"/>
              </a:xfrm>
              <a:custGeom>
                <a:avLst/>
                <a:gdLst/>
                <a:ahLst/>
                <a:cxnLst/>
                <a:rect l="l" t="t" r="r" b="b"/>
                <a:pathLst>
                  <a:path w="736071" h="374491">
                    <a:moveTo>
                      <a:pt x="0" y="0"/>
                    </a:moveTo>
                    <a:lnTo>
                      <a:pt x="736071" y="0"/>
                    </a:lnTo>
                    <a:lnTo>
                      <a:pt x="736071" y="374491"/>
                    </a:lnTo>
                    <a:lnTo>
                      <a:pt x="0" y="374491"/>
                    </a:lnTo>
                    <a:close/>
                  </a:path>
                </a:pathLst>
              </a:custGeom>
              <a:solidFill>
                <a:srgbClr val="D6FFD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66675"/>
                <a:ext cx="736071" cy="4411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35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368796" y="2980031"/>
              <a:ext cx="3704057" cy="8084251"/>
            </a:xfrm>
            <a:custGeom>
              <a:avLst/>
              <a:gdLst/>
              <a:ahLst/>
              <a:cxnLst/>
              <a:rect l="l" t="t" r="r" b="b"/>
              <a:pathLst>
                <a:path w="3704057" h="8084251">
                  <a:moveTo>
                    <a:pt x="0" y="0"/>
                  </a:moveTo>
                  <a:lnTo>
                    <a:pt x="3704057" y="0"/>
                  </a:lnTo>
                  <a:lnTo>
                    <a:pt x="3704057" y="8084251"/>
                  </a:lnTo>
                  <a:lnTo>
                    <a:pt x="0" y="808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24320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5215" y="2276395"/>
            <a:ext cx="8981532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1028700" y="1238250"/>
            <a:ext cx="9764587" cy="10571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CRACK THE MASK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746271"/>
            <a:ext cx="100954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i="1" dirty="0">
                <a:solidFill>
                  <a:srgbClr val="000000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What does effectively cracking the mask look like?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07139" y="4032987"/>
            <a:ext cx="10095450" cy="3114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Setting boundaries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Finding language that you are comfortable with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Dismantling shame around your disability</a:t>
            </a:r>
          </a:p>
        </p:txBody>
      </p:sp>
      <p:grpSp>
        <p:nvGrpSpPr>
          <p:cNvPr id="2" name="Group 2" descr="a black and white cartoon mask cracked in half."/>
          <p:cNvGrpSpPr/>
          <p:nvPr/>
        </p:nvGrpSpPr>
        <p:grpSpPr>
          <a:xfrm>
            <a:off x="11229801" y="177817"/>
            <a:ext cx="6665097" cy="10109183"/>
            <a:chOff x="0" y="260394"/>
            <a:chExt cx="9468814" cy="13478912"/>
          </a:xfrm>
        </p:grpSpPr>
        <p:sp>
          <p:nvSpPr>
            <p:cNvPr id="3" name="Freeform 3"/>
            <p:cNvSpPr/>
            <p:nvPr/>
          </p:nvSpPr>
          <p:spPr>
            <a:xfrm>
              <a:off x="3084589" y="1698926"/>
              <a:ext cx="6384225" cy="12040380"/>
            </a:xfrm>
            <a:custGeom>
              <a:avLst/>
              <a:gdLst/>
              <a:ahLst/>
              <a:cxnLst/>
              <a:rect l="l" t="t" r="r" b="b"/>
              <a:pathLst>
                <a:path w="6384227" h="12040379">
                  <a:moveTo>
                    <a:pt x="0" y="0"/>
                  </a:moveTo>
                  <a:lnTo>
                    <a:pt x="6384227" y="0"/>
                  </a:lnTo>
                  <a:lnTo>
                    <a:pt x="6384227" y="12040379"/>
                  </a:lnTo>
                  <a:lnTo>
                    <a:pt x="0" y="12040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99336"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1292499"/>
              <a:ext cx="4497115" cy="10585170"/>
              <a:chOff x="0" y="-66675"/>
              <a:chExt cx="737760" cy="173651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03426" y="0"/>
                <a:ext cx="434334" cy="1669840"/>
              </a:xfrm>
              <a:custGeom>
                <a:avLst/>
                <a:gdLst/>
                <a:ahLst/>
                <a:cxnLst/>
                <a:rect l="l" t="t" r="r" b="b"/>
                <a:pathLst>
                  <a:path w="737760" h="1669840">
                    <a:moveTo>
                      <a:pt x="0" y="0"/>
                    </a:moveTo>
                    <a:lnTo>
                      <a:pt x="737760" y="0"/>
                    </a:lnTo>
                    <a:lnTo>
                      <a:pt x="737760" y="1669840"/>
                    </a:lnTo>
                    <a:lnTo>
                      <a:pt x="0" y="1669840"/>
                    </a:lnTo>
                    <a:close/>
                  </a:path>
                </a:pathLst>
              </a:custGeom>
              <a:solidFill>
                <a:srgbClr val="D6FFD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737760" cy="1736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35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17755301">
              <a:off x="1198784" y="4201688"/>
              <a:ext cx="4486823" cy="2282764"/>
              <a:chOff x="0" y="0"/>
              <a:chExt cx="736071" cy="37449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36071" cy="374491"/>
              </a:xfrm>
              <a:custGeom>
                <a:avLst/>
                <a:gdLst/>
                <a:ahLst/>
                <a:cxnLst/>
                <a:rect l="l" t="t" r="r" b="b"/>
                <a:pathLst>
                  <a:path w="736071" h="374491">
                    <a:moveTo>
                      <a:pt x="0" y="0"/>
                    </a:moveTo>
                    <a:lnTo>
                      <a:pt x="736071" y="0"/>
                    </a:lnTo>
                    <a:lnTo>
                      <a:pt x="736071" y="374491"/>
                    </a:lnTo>
                    <a:lnTo>
                      <a:pt x="0" y="374491"/>
                    </a:lnTo>
                    <a:close/>
                  </a:path>
                </a:pathLst>
              </a:custGeom>
              <a:solidFill>
                <a:srgbClr val="D6FFD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66675"/>
                <a:ext cx="736071" cy="4411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35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7381797">
              <a:off x="1471732" y="8243408"/>
              <a:ext cx="4648915" cy="2595215"/>
              <a:chOff x="0" y="0"/>
              <a:chExt cx="762663" cy="4257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62663" cy="425750"/>
              </a:xfrm>
              <a:custGeom>
                <a:avLst/>
                <a:gdLst/>
                <a:ahLst/>
                <a:cxnLst/>
                <a:rect l="l" t="t" r="r" b="b"/>
                <a:pathLst>
                  <a:path w="762663" h="425750">
                    <a:moveTo>
                      <a:pt x="0" y="0"/>
                    </a:moveTo>
                    <a:lnTo>
                      <a:pt x="762663" y="0"/>
                    </a:lnTo>
                    <a:lnTo>
                      <a:pt x="762663" y="425750"/>
                    </a:lnTo>
                    <a:lnTo>
                      <a:pt x="0" y="425750"/>
                    </a:lnTo>
                    <a:close/>
                  </a:path>
                </a:pathLst>
              </a:custGeom>
              <a:solidFill>
                <a:srgbClr val="D6FFD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66675"/>
                <a:ext cx="762663" cy="492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35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17464839">
              <a:off x="1334116" y="1362424"/>
              <a:ext cx="4486823" cy="2282764"/>
              <a:chOff x="0" y="0"/>
              <a:chExt cx="736071" cy="37449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36071" cy="374491"/>
              </a:xfrm>
              <a:custGeom>
                <a:avLst/>
                <a:gdLst/>
                <a:ahLst/>
                <a:cxnLst/>
                <a:rect l="l" t="t" r="r" b="b"/>
                <a:pathLst>
                  <a:path w="736071" h="374491">
                    <a:moveTo>
                      <a:pt x="0" y="0"/>
                    </a:moveTo>
                    <a:lnTo>
                      <a:pt x="736071" y="0"/>
                    </a:lnTo>
                    <a:lnTo>
                      <a:pt x="736071" y="374491"/>
                    </a:lnTo>
                    <a:lnTo>
                      <a:pt x="0" y="374491"/>
                    </a:lnTo>
                    <a:close/>
                  </a:path>
                </a:pathLst>
              </a:custGeom>
              <a:solidFill>
                <a:srgbClr val="D6FFD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66675"/>
                <a:ext cx="736071" cy="4411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35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3368796" y="2980032"/>
              <a:ext cx="3704057" cy="8084251"/>
            </a:xfrm>
            <a:custGeom>
              <a:avLst/>
              <a:gdLst/>
              <a:ahLst/>
              <a:cxnLst/>
              <a:rect l="l" t="t" r="r" b="b"/>
              <a:pathLst>
                <a:path w="3704057" h="8084251">
                  <a:moveTo>
                    <a:pt x="0" y="0"/>
                  </a:moveTo>
                  <a:lnTo>
                    <a:pt x="3704057" y="0"/>
                  </a:lnTo>
                  <a:lnTo>
                    <a:pt x="3704057" y="8084251"/>
                  </a:lnTo>
                  <a:lnTo>
                    <a:pt x="0" y="808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769755" y="2622805"/>
            <a:ext cx="16489545" cy="10571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CRACK THE MASK: CONTINUED</a:t>
            </a: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8713" y="3569348"/>
            <a:ext cx="15671627" cy="2261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526934"/>
            <a:ext cx="16230600" cy="4731366"/>
            <a:chOff x="0" y="0"/>
            <a:chExt cx="4274726" cy="12461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1246121"/>
            </a:xfrm>
            <a:custGeom>
              <a:avLst/>
              <a:gdLst/>
              <a:ahLst/>
              <a:cxnLst/>
              <a:rect l="l" t="t" r="r" b="b"/>
              <a:pathLst>
                <a:path w="4274726" h="1246121">
                  <a:moveTo>
                    <a:pt x="25281" y="0"/>
                  </a:moveTo>
                  <a:lnTo>
                    <a:pt x="4249445" y="0"/>
                  </a:lnTo>
                  <a:cubicBezTo>
                    <a:pt x="4263407" y="0"/>
                    <a:pt x="4274726" y="11319"/>
                    <a:pt x="4274726" y="25281"/>
                  </a:cubicBezTo>
                  <a:lnTo>
                    <a:pt x="4274726" y="1220840"/>
                  </a:lnTo>
                  <a:cubicBezTo>
                    <a:pt x="4274726" y="1227545"/>
                    <a:pt x="4272062" y="1233975"/>
                    <a:pt x="4267321" y="1238716"/>
                  </a:cubicBezTo>
                  <a:cubicBezTo>
                    <a:pt x="4262580" y="1243458"/>
                    <a:pt x="4256150" y="1246121"/>
                    <a:pt x="4249445" y="1246121"/>
                  </a:cubicBezTo>
                  <a:lnTo>
                    <a:pt x="25281" y="1246121"/>
                  </a:lnTo>
                  <a:cubicBezTo>
                    <a:pt x="11319" y="1246121"/>
                    <a:pt x="0" y="1234802"/>
                    <a:pt x="0" y="1220840"/>
                  </a:cubicBezTo>
                  <a:lnTo>
                    <a:pt x="0" y="25281"/>
                  </a:lnTo>
                  <a:cubicBezTo>
                    <a:pt x="0" y="11319"/>
                    <a:pt x="11319" y="0"/>
                    <a:pt x="25281" y="0"/>
                  </a:cubicBezTo>
                  <a:close/>
                </a:path>
              </a:pathLst>
            </a:custGeom>
            <a:solidFill>
              <a:srgbClr val="D5DBCE">
                <a:alpha val="56863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4274726" cy="1312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5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400" y="4445056"/>
            <a:ext cx="16230600" cy="4731366"/>
            <a:chOff x="0" y="0"/>
            <a:chExt cx="4274726" cy="12461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246121"/>
            </a:xfrm>
            <a:custGeom>
              <a:avLst/>
              <a:gdLst/>
              <a:ahLst/>
              <a:cxnLst/>
              <a:rect l="l" t="t" r="r" b="b"/>
              <a:pathLst>
                <a:path w="4274726" h="1246121">
                  <a:moveTo>
                    <a:pt x="25281" y="0"/>
                  </a:moveTo>
                  <a:lnTo>
                    <a:pt x="4249445" y="0"/>
                  </a:lnTo>
                  <a:cubicBezTo>
                    <a:pt x="4263407" y="0"/>
                    <a:pt x="4274726" y="11319"/>
                    <a:pt x="4274726" y="25281"/>
                  </a:cubicBezTo>
                  <a:lnTo>
                    <a:pt x="4274726" y="1220840"/>
                  </a:lnTo>
                  <a:cubicBezTo>
                    <a:pt x="4274726" y="1227545"/>
                    <a:pt x="4272062" y="1233975"/>
                    <a:pt x="4267321" y="1238716"/>
                  </a:cubicBezTo>
                  <a:cubicBezTo>
                    <a:pt x="4262580" y="1243458"/>
                    <a:pt x="4256150" y="1246121"/>
                    <a:pt x="4249445" y="1246121"/>
                  </a:cubicBezTo>
                  <a:lnTo>
                    <a:pt x="25281" y="1246121"/>
                  </a:lnTo>
                  <a:cubicBezTo>
                    <a:pt x="11319" y="1246121"/>
                    <a:pt x="0" y="1234802"/>
                    <a:pt x="0" y="1220840"/>
                  </a:cubicBezTo>
                  <a:lnTo>
                    <a:pt x="0" y="25281"/>
                  </a:lnTo>
                  <a:cubicBezTo>
                    <a:pt x="0" y="11319"/>
                    <a:pt x="11319" y="0"/>
                    <a:pt x="252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4274726" cy="1312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06272" y="5596962"/>
            <a:ext cx="15246857" cy="306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</a:pPr>
            <a:r>
              <a:rPr lang="en-US" sz="3004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“As a neurodivergent person, my daily life is affected by my disability. I believe people with disabilities should be in positions assisting those with accessibility needs, because </a:t>
            </a:r>
            <a:r>
              <a:rPr lang="en-US" sz="3004" b="1" dirty="0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we understand what it is like to ask for, fight for, and receive support.</a:t>
            </a:r>
          </a:p>
          <a:p>
            <a:pPr algn="ctr">
              <a:lnSpc>
                <a:spcPts val="4206"/>
              </a:lnSpc>
            </a:pPr>
            <a:endParaRPr lang="en-US" sz="3004" b="1" dirty="0">
              <a:solidFill>
                <a:srgbClr val="000000"/>
              </a:solidFill>
              <a:latin typeface="Georgia Pro Bold"/>
              <a:ea typeface="Georgia Pro Bold"/>
              <a:cs typeface="Georgia Pro Bold"/>
              <a:sym typeface="Georgia Pro Bold"/>
            </a:endParaRPr>
          </a:p>
          <a:p>
            <a:pPr algn="ctr">
              <a:lnSpc>
                <a:spcPts val="4206"/>
              </a:lnSpc>
            </a:pPr>
            <a:endParaRPr lang="en-US" sz="3004" b="1" dirty="0">
              <a:solidFill>
                <a:srgbClr val="000000"/>
              </a:solidFill>
              <a:latin typeface="Georgia Pro Bold"/>
              <a:ea typeface="Georgia Pro Bold"/>
              <a:cs typeface="Georgia Pro Bold"/>
              <a:sym typeface="Georgia Pro Bold"/>
            </a:endParaRPr>
          </a:p>
          <a:p>
            <a:pPr algn="r">
              <a:lnSpc>
                <a:spcPts val="3086"/>
              </a:lnSpc>
            </a:pPr>
            <a:r>
              <a:rPr lang="en-US" sz="2204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Queen’s Library Accessibility Services Assistant Cover Letter, August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1028700" y="1238250"/>
            <a:ext cx="9764587" cy="10571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COMMUNICATION</a:t>
            </a: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5215" y="2276395"/>
            <a:ext cx="8981532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1028700" y="2746271"/>
            <a:ext cx="100954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i="1">
                <a:solidFill>
                  <a:srgbClr val="000000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What does effective communication look like?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5215" y="4145494"/>
            <a:ext cx="8047429" cy="308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Speaking your truth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Standing up for yourself and others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Making space for accommodation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59665" y="311742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744575" y="3361027"/>
            <a:ext cx="6375551" cy="37649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how do we </a:t>
            </a:r>
            <a:r>
              <a:rPr kumimoji="0" lang="en-US" sz="785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Bold"/>
                <a:ea typeface="Georgia Pro Bold"/>
                <a:cs typeface="Georgia Pro Bold"/>
                <a:sym typeface="Georgia Pro Bold"/>
              </a:rPr>
              <a:t>advocate </a:t>
            </a:r>
            <a:r>
              <a:rPr kumimoji="0" lang="en-US" sz="785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for a culture of inclusion?</a:t>
            </a:r>
          </a:p>
        </p:txBody>
      </p:sp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576893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7851762" y="2314257"/>
            <a:ext cx="10436238" cy="308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Get </a:t>
            </a:r>
            <a:r>
              <a:rPr lang="en-US" sz="3399" b="1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LOUD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Get </a:t>
            </a:r>
            <a:r>
              <a:rPr lang="en-US" sz="3399" b="1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CREATIVE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LEAD </a:t>
            </a: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by example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51762" y="5837985"/>
            <a:ext cx="1012781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DISCOVER </a:t>
            </a: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what other institutions &amp;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       activists are doing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744575" y="3361027"/>
            <a:ext cx="6375551" cy="37649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how do we </a:t>
            </a:r>
            <a:r>
              <a:rPr kumimoji="0" lang="en-US" sz="785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Bold"/>
                <a:ea typeface="Georgia Pro Bold"/>
                <a:cs typeface="Georgia Pro Bold"/>
                <a:sym typeface="Georgia Pro Bold"/>
              </a:rPr>
              <a:t>support </a:t>
            </a:r>
            <a:r>
              <a:rPr kumimoji="0" lang="en-US" sz="785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a culture of inclusion?</a:t>
            </a:r>
          </a:p>
        </p:txBody>
      </p:sp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576893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7851762" y="2537432"/>
            <a:ext cx="1068545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CONSCIOUSLY </a:t>
            </a: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work towards a culture of inclusion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51762" y="3620967"/>
            <a:ext cx="10436238" cy="416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LISTEN </a:t>
            </a: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carefully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Allow for </a:t>
            </a:r>
            <a:r>
              <a:rPr lang="en-US" sz="3399" b="1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INNOVATIVE </a:t>
            </a: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solutions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REPLICATE </a:t>
            </a: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best practices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Regularly </a:t>
            </a:r>
            <a:r>
              <a:rPr lang="en-US" sz="3399" b="1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CONVERSE </a:t>
            </a: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about inclusion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4231819" y="1238250"/>
            <a:ext cx="9824363" cy="10571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KEY TAKEAWAYS</a:t>
            </a: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7848" y="2276395"/>
            <a:ext cx="8383930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1028700" y="2941862"/>
            <a:ext cx="16139434" cy="517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Masking is a survival tool, but so is advocacy.</a:t>
            </a:r>
          </a:p>
          <a:p>
            <a:pPr algn="l">
              <a:lnSpc>
                <a:spcPts val="1960"/>
              </a:lnSpc>
            </a:pPr>
            <a:endParaRPr lang="en-US" sz="3399">
              <a:solidFill>
                <a:srgbClr val="000000"/>
              </a:solidFill>
              <a:latin typeface="Georgia Pro"/>
              <a:ea typeface="Georgia Pro"/>
              <a:cs typeface="Georgia Pro"/>
              <a:sym typeface="Georgia Pro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You do not have to disclose to be a good advocate. </a:t>
            </a:r>
          </a:p>
          <a:p>
            <a:pPr algn="l">
              <a:lnSpc>
                <a:spcPts val="1960"/>
              </a:lnSpc>
            </a:pPr>
            <a:endParaRPr lang="en-US" sz="3399">
              <a:solidFill>
                <a:srgbClr val="000000"/>
              </a:solidFill>
              <a:latin typeface="Georgia Pro"/>
              <a:ea typeface="Georgia Pro"/>
              <a:cs typeface="Georgia Pro"/>
              <a:sym typeface="Georgia Pro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Confidence in advocacy improves confidence in self-advocacy, and vice-versa.</a:t>
            </a:r>
          </a:p>
          <a:p>
            <a:pPr algn="l">
              <a:lnSpc>
                <a:spcPts val="1960"/>
              </a:lnSpc>
            </a:pPr>
            <a:endParaRPr lang="en-US" sz="3399">
              <a:solidFill>
                <a:srgbClr val="000000"/>
              </a:solidFill>
              <a:latin typeface="Georgia Pro"/>
              <a:ea typeface="Georgia Pro"/>
              <a:cs typeface="Georgia Pro"/>
              <a:sym typeface="Georgia Pro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Advocating for a culture of inclusion requires innovative action. Educate yourself and lead with best practices.</a:t>
            </a:r>
          </a:p>
          <a:p>
            <a:pPr algn="l">
              <a:lnSpc>
                <a:spcPts val="1960"/>
              </a:lnSpc>
            </a:pPr>
            <a:endParaRPr lang="en-US" sz="3399">
              <a:solidFill>
                <a:srgbClr val="000000"/>
              </a:solidFill>
              <a:latin typeface="Georgia Pro"/>
              <a:ea typeface="Georgia Pro"/>
              <a:cs typeface="Georgia Pro"/>
              <a:sym typeface="Georgia Pro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Supporting a culture of inclusion requires a conscious effort, an open mind, and a willingness to change.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31819" y="8951503"/>
            <a:ext cx="10459150" cy="755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6"/>
              </a:lnSpc>
            </a:pPr>
            <a:r>
              <a:rPr lang="en-US" sz="5931" i="1">
                <a:solidFill>
                  <a:srgbClr val="000000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“nothing about us without us”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43381" y="6790690"/>
            <a:ext cx="7691462" cy="7691462"/>
            <a:chOff x="0" y="0"/>
            <a:chExt cx="10255283" cy="1025528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255283" cy="1025528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>
                    <a:alpha val="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34508" y="848633"/>
              <a:ext cx="7986268" cy="798626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>
                    <a:alpha val="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920273" y="-5362572"/>
            <a:ext cx="7691462" cy="7691462"/>
            <a:chOff x="0" y="0"/>
            <a:chExt cx="10255283" cy="1025528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255283" cy="1025528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>
                    <a:alpha val="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134508" y="1134508"/>
              <a:ext cx="7986268" cy="798626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>
                    <a:alpha val="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8901" y="-1198877"/>
            <a:ext cx="7691462" cy="7691462"/>
            <a:chOff x="0" y="0"/>
            <a:chExt cx="10255283" cy="1025528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0255283" cy="1025528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>
                    <a:alpha val="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134508" y="1134508"/>
              <a:ext cx="7986268" cy="7986268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>
                    <a:alpha val="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63551" y="1566838"/>
            <a:ext cx="7691462" cy="7691462"/>
            <a:chOff x="0" y="0"/>
            <a:chExt cx="10255283" cy="10255283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0255283" cy="10255283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>
                    <a:alpha val="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34508" y="1134508"/>
              <a:ext cx="7986268" cy="7986268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>
                    <a:alpha val="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0" name="Group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80143" y="4286265"/>
            <a:ext cx="7691462" cy="7691462"/>
            <a:chOff x="0" y="0"/>
            <a:chExt cx="10255283" cy="1025528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0255283" cy="10255283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>
                    <a:alpha val="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134508" y="1134508"/>
              <a:ext cx="7986268" cy="7986268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>
                    <a:alpha val="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37" name="AutoShap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2455" y="5431619"/>
            <a:ext cx="928309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8" name="TextBox 38"/>
          <p:cNvSpPr txBox="1">
            <a:spLocks noGrp="1"/>
          </p:cNvSpPr>
          <p:nvPr>
            <p:ph type="title" idx="4294967295"/>
          </p:nvPr>
        </p:nvSpPr>
        <p:spPr>
          <a:xfrm>
            <a:off x="2044368" y="2258829"/>
            <a:ext cx="14199265" cy="25551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4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“I get by with a little help from my friends...”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707610" y="5979216"/>
            <a:ext cx="10872780" cy="215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7"/>
              </a:lnSpc>
            </a:pPr>
            <a:r>
              <a:rPr lang="en-US" sz="4119" i="1" dirty="0">
                <a:solidFill>
                  <a:srgbClr val="000000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A warmest “thank you” to those who have taken a chance on me and supported me throughout my career so far.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11734800" y="2400300"/>
            <a:ext cx="5287634" cy="20382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Emma Bullerwell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34800" y="4574548"/>
            <a:ext cx="6074446" cy="53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5"/>
              </a:lnSpc>
            </a:pPr>
            <a:r>
              <a:rPr lang="en-US" sz="3046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she/they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34800" y="5417845"/>
            <a:ext cx="6074446" cy="9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5"/>
              </a:lnSpc>
            </a:pPr>
            <a:r>
              <a:rPr lang="en-US" sz="2668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Former Library Accessibility Services Assistant, Queen’s University Library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34800" y="6665360"/>
            <a:ext cx="6074446" cy="46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5"/>
              </a:lnSpc>
            </a:pPr>
            <a:r>
              <a:rPr lang="en-US" sz="2668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BA in Music, Acadia University,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D77B4A-56BD-6D75-BD12-7ECDAA6F26BF}"/>
              </a:ext>
            </a:extLst>
          </p:cNvPr>
          <p:cNvSpPr txBox="1"/>
          <p:nvPr/>
        </p:nvSpPr>
        <p:spPr>
          <a:xfrm>
            <a:off x="11734800" y="7441151"/>
            <a:ext cx="6074446" cy="447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5"/>
              </a:lnSpc>
            </a:pPr>
            <a:r>
              <a:rPr lang="en-US" sz="2668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  <a:hlinkClick r:id="rId2"/>
              </a:rPr>
              <a:t>Find me on LinkedIn</a:t>
            </a:r>
            <a:endParaRPr lang="en-US" sz="2668" dirty="0">
              <a:solidFill>
                <a:srgbClr val="000000"/>
              </a:solidFill>
              <a:latin typeface="Georgia Pro"/>
              <a:ea typeface="Georgia Pro"/>
              <a:cs typeface="Georgia Pro"/>
              <a:sym typeface="Georgia Pro"/>
            </a:endParaRPr>
          </a:p>
        </p:txBody>
      </p:sp>
      <p:grpSp>
        <p:nvGrpSpPr>
          <p:cNvPr id="3" name="Group 3" descr="Profile photo of Emma Bullerwell - a smiling woman in her mid-20s with shoulder length brown hair, circular wire frame glasses, a sun necklace, and a green shirt."/>
          <p:cNvGrpSpPr/>
          <p:nvPr/>
        </p:nvGrpSpPr>
        <p:grpSpPr>
          <a:xfrm>
            <a:off x="2064341" y="1297769"/>
            <a:ext cx="7691462" cy="7691462"/>
            <a:chOff x="0" y="0"/>
            <a:chExt cx="10255283" cy="10255283"/>
          </a:xfrm>
        </p:grpSpPr>
        <p:grpSp>
          <p:nvGrpSpPr>
            <p:cNvPr id="4" name="Group 4"/>
            <p:cNvGrpSpPr/>
            <p:nvPr/>
          </p:nvGrpSpPr>
          <p:grpSpPr>
            <a:xfrm>
              <a:off x="239618" y="239618"/>
              <a:ext cx="9776047" cy="977604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16747" b="-16747"/>
                </a:stretch>
              </a:blip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0255283" cy="1025528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24320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1955047" y="4229140"/>
            <a:ext cx="5287634" cy="20382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honouring</a:t>
            </a: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 place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55047" y="6689305"/>
            <a:ext cx="6074446" cy="14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5"/>
              </a:lnSpc>
            </a:pPr>
            <a:r>
              <a:rPr lang="en-US" sz="2668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emotionally </a:t>
            </a:r>
          </a:p>
          <a:p>
            <a:pPr algn="l">
              <a:lnSpc>
                <a:spcPts val="3735"/>
              </a:lnSpc>
            </a:pPr>
            <a:r>
              <a:rPr lang="en-US" sz="2668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physically</a:t>
            </a:r>
          </a:p>
          <a:p>
            <a:pPr algn="l">
              <a:lnSpc>
                <a:spcPts val="3735"/>
              </a:lnSpc>
            </a:pPr>
            <a:r>
              <a:rPr lang="en-US" sz="2668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positionally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24320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7532" y="1453457"/>
            <a:ext cx="5756468" cy="7380087"/>
          </a:xfrm>
          <a:custGeom>
            <a:avLst/>
            <a:gdLst/>
            <a:ahLst/>
            <a:cxnLst/>
            <a:rect l="l" t="t" r="r" b="b"/>
            <a:pathLst>
              <a:path w="5756468" h="7380087">
                <a:moveTo>
                  <a:pt x="0" y="0"/>
                </a:moveTo>
                <a:lnTo>
                  <a:pt x="5756468" y="0"/>
                </a:lnTo>
                <a:lnTo>
                  <a:pt x="5756468" y="7380086"/>
                </a:lnTo>
                <a:lnTo>
                  <a:pt x="0" y="7380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1971666" y="3738603"/>
            <a:ext cx="5287634" cy="30193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honouring</a:t>
            </a: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 where we are</a:t>
            </a:r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24320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1224788" y="4611130"/>
            <a:ext cx="9572694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Kespukwitk and Sipekne’katik in Mi’kma’ki /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Yarmouth &amp; Acadian Shores and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Annapolis Valley in Nova Scotia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Unceded territory of the Mi’kmaq peoples.</a:t>
            </a:r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2449263" cy="3140080"/>
          </a:xfrm>
          <a:custGeom>
            <a:avLst/>
            <a:gdLst/>
            <a:ahLst/>
            <a:cxnLst/>
            <a:rect l="l" t="t" r="r" b="b"/>
            <a:pathLst>
              <a:path w="2449263" h="3140080">
                <a:moveTo>
                  <a:pt x="0" y="0"/>
                </a:moveTo>
                <a:lnTo>
                  <a:pt x="2449263" y="0"/>
                </a:lnTo>
                <a:lnTo>
                  <a:pt x="2449263" y="3140080"/>
                </a:lnTo>
                <a:lnTo>
                  <a:pt x="0" y="3140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1971666" y="3738603"/>
            <a:ext cx="5287634" cy="30193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honouring</a:t>
            </a: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 where we have been</a:t>
            </a:r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24320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1224788" y="4611130"/>
            <a:ext cx="9572694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Katarokwi / Kingston, Ontario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Traditional territory of the Anishinabek, Haudenosaunee, and the Huron-Wendat peoples.</a:t>
            </a:r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2449263" cy="3140080"/>
          </a:xfrm>
          <a:custGeom>
            <a:avLst/>
            <a:gdLst/>
            <a:ahLst/>
            <a:cxnLst/>
            <a:rect l="l" t="t" r="r" b="b"/>
            <a:pathLst>
              <a:path w="2449263" h="3140080">
                <a:moveTo>
                  <a:pt x="0" y="0"/>
                </a:moveTo>
                <a:lnTo>
                  <a:pt x="2449263" y="0"/>
                </a:lnTo>
                <a:lnTo>
                  <a:pt x="2449263" y="3140080"/>
                </a:lnTo>
                <a:lnTo>
                  <a:pt x="0" y="3140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683798" y="4807273"/>
            <a:ext cx="6375551" cy="993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today’s topics</a:t>
            </a:r>
          </a:p>
        </p:txBody>
      </p:sp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576893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8091243" y="3296218"/>
            <a:ext cx="9803674" cy="341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5373" lvl="1" indent="-372686" algn="l">
              <a:lnSpc>
                <a:spcPts val="6904"/>
              </a:lnSpc>
              <a:buFont typeface="Arial"/>
              <a:buChar char="•"/>
            </a:pPr>
            <a:r>
              <a:rPr lang="en-US" sz="3452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What is the mask?</a:t>
            </a:r>
          </a:p>
          <a:p>
            <a:pPr marL="745373" lvl="1" indent="-372686" algn="l">
              <a:lnSpc>
                <a:spcPts val="6904"/>
              </a:lnSpc>
              <a:buFont typeface="Arial"/>
              <a:buChar char="•"/>
            </a:pPr>
            <a:r>
              <a:rPr lang="en-US" sz="3452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Recipe for self-advocation</a:t>
            </a:r>
          </a:p>
          <a:p>
            <a:pPr marL="745373" lvl="1" indent="-372686" algn="l">
              <a:lnSpc>
                <a:spcPts val="6904"/>
              </a:lnSpc>
              <a:buFont typeface="Arial"/>
              <a:buChar char="•"/>
            </a:pPr>
            <a:r>
              <a:rPr lang="en-US" sz="3452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How do we advocate for a culture of inclusion?</a:t>
            </a:r>
          </a:p>
          <a:p>
            <a:pPr marL="745373" lvl="1" indent="-372686" algn="l">
              <a:lnSpc>
                <a:spcPts val="6904"/>
              </a:lnSpc>
              <a:buFont typeface="Arial"/>
              <a:buChar char="•"/>
            </a:pPr>
            <a:r>
              <a:rPr lang="en-US" sz="3452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How can we support a culture of inclusion?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028700" y="3772403"/>
            <a:ext cx="6525508" cy="10571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the mask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968" y="5136345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1088043" y="5374470"/>
            <a:ext cx="6406823" cy="2332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5"/>
              </a:lnSpc>
            </a:pPr>
            <a:r>
              <a:rPr lang="en-US" sz="2668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“Masking” is the conscious or unconscious attempt to conceal neurodivergent traits.</a:t>
            </a:r>
          </a:p>
          <a:p>
            <a:pPr algn="ctr">
              <a:lnSpc>
                <a:spcPts val="3735"/>
              </a:lnSpc>
            </a:pPr>
            <a:endParaRPr lang="en-US" sz="2668" dirty="0">
              <a:solidFill>
                <a:srgbClr val="000000"/>
              </a:solidFill>
              <a:latin typeface="Georgia Pro"/>
              <a:ea typeface="Georgia Pro"/>
              <a:cs typeface="Georgia Pro"/>
              <a:sym typeface="Georgia Pro"/>
            </a:endParaRPr>
          </a:p>
          <a:p>
            <a:pPr algn="ctr">
              <a:lnSpc>
                <a:spcPts val="3735"/>
              </a:lnSpc>
            </a:pPr>
            <a:r>
              <a:rPr lang="en-US" sz="2668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This allows the neurodivergent individual to appear neurotypical.</a:t>
            </a:r>
          </a:p>
        </p:txBody>
      </p:sp>
      <p:sp>
        <p:nvSpPr>
          <p:cNvPr id="2" name="Freeform 2" descr="Two black and white cartoon masks, once frowning and one smiling, with the smiling one slightly overlapping the top right of the frowning one. "/>
          <p:cNvSpPr/>
          <p:nvPr/>
        </p:nvSpPr>
        <p:spPr>
          <a:xfrm>
            <a:off x="8616177" y="1393621"/>
            <a:ext cx="7926880" cy="7499758"/>
          </a:xfrm>
          <a:custGeom>
            <a:avLst/>
            <a:gdLst/>
            <a:ahLst/>
            <a:cxnLst/>
            <a:rect l="l" t="t" r="r" b="b"/>
            <a:pathLst>
              <a:path w="7926880" h="7499758">
                <a:moveTo>
                  <a:pt x="0" y="0"/>
                </a:moveTo>
                <a:lnTo>
                  <a:pt x="7926880" y="0"/>
                </a:lnTo>
                <a:lnTo>
                  <a:pt x="7926880" y="7499758"/>
                </a:lnTo>
                <a:lnTo>
                  <a:pt x="0" y="7499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9452" y="1028700"/>
            <a:ext cx="14849095" cy="10709910"/>
          </a:xfrm>
          <a:custGeom>
            <a:avLst/>
            <a:gdLst/>
            <a:ahLst/>
            <a:cxnLst/>
            <a:rect l="l" t="t" r="r" b="b"/>
            <a:pathLst>
              <a:path w="14849095" h="10709910">
                <a:moveTo>
                  <a:pt x="0" y="0"/>
                </a:moveTo>
                <a:lnTo>
                  <a:pt x="14849096" y="0"/>
                </a:lnTo>
                <a:lnTo>
                  <a:pt x="14849096" y="10709910"/>
                </a:lnTo>
                <a:lnTo>
                  <a:pt x="0" y="10709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4831999" y="1556243"/>
            <a:ext cx="10419516" cy="13544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kko"/>
                <a:ea typeface="Dekko"/>
                <a:cs typeface="Dekko"/>
                <a:sym typeface="Dekko"/>
              </a:rPr>
              <a:t>recipe for self-advocation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12181" y="3650577"/>
            <a:ext cx="603379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4"/>
              </a:lnSpc>
            </a:pPr>
            <a:r>
              <a:rPr lang="en-US" sz="6132" dirty="0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Ingredients: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94412" y="5227572"/>
            <a:ext cx="796918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23928" lvl="1" indent="-661964" algn="ctr">
              <a:lnSpc>
                <a:spcPts val="8584"/>
              </a:lnSpc>
              <a:buFont typeface="Arial"/>
              <a:buChar char="•"/>
            </a:pPr>
            <a:r>
              <a:rPr lang="en-US" sz="6132" dirty="0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confidence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10200" y="7007326"/>
            <a:ext cx="9601199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23928" lvl="1" indent="-661964" algn="ctr">
              <a:lnSpc>
                <a:spcPts val="8584"/>
              </a:lnSpc>
              <a:buFont typeface="Arial"/>
              <a:buChar char="•"/>
            </a:pPr>
            <a:r>
              <a:rPr lang="en-US" sz="6132" dirty="0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crack the mask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47520" y="8787080"/>
            <a:ext cx="931148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23928" lvl="1" indent="-661964" algn="ctr">
              <a:lnSpc>
                <a:spcPts val="8584"/>
              </a:lnSpc>
              <a:buFont typeface="Arial"/>
              <a:buChar char="•"/>
            </a:pPr>
            <a:r>
              <a:rPr lang="en-US" sz="6132" dirty="0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communication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1028700" y="1238250"/>
            <a:ext cx="7545218" cy="10571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"/>
                <a:ea typeface="Georgia Pro"/>
                <a:cs typeface="Georgia Pro"/>
                <a:sym typeface="Georgia Pro"/>
              </a:rPr>
              <a:t>CONFIDENCE</a:t>
            </a: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5189" y="2295445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1028700" y="2746271"/>
            <a:ext cx="804742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i="1">
                <a:solidFill>
                  <a:srgbClr val="000000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What does effective confidence look like?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39496" y="4009462"/>
            <a:ext cx="8047429" cy="308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Acceptance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Anti-ableist action</a:t>
            </a:r>
          </a:p>
          <a:p>
            <a:pPr marL="734059" lvl="1" indent="-367030" algn="l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Discovery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20400" y="2119001"/>
            <a:ext cx="5679625" cy="5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350" dirty="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Emma @ 22 years old</a:t>
            </a:r>
          </a:p>
        </p:txBody>
      </p:sp>
      <p:grpSp>
        <p:nvGrpSpPr>
          <p:cNvPr id="6" name="Group 6" descr="Profile photo of Emma Bullerwell in 2022 - a smiling woman in her early 20s with long brown hair, octagonal wire frame glasses, a music note necklace, and a yellow dress with blue and white stripes."/>
          <p:cNvGrpSpPr/>
          <p:nvPr/>
        </p:nvGrpSpPr>
        <p:grpSpPr>
          <a:xfrm>
            <a:off x="10980160" y="2869826"/>
            <a:ext cx="4984733" cy="4984733"/>
            <a:chOff x="0" y="0"/>
            <a:chExt cx="6646310" cy="6646310"/>
          </a:xfrm>
        </p:grpSpPr>
        <p:grpSp>
          <p:nvGrpSpPr>
            <p:cNvPr id="7" name="Group 7"/>
            <p:cNvGrpSpPr/>
            <p:nvPr/>
          </p:nvGrpSpPr>
          <p:grpSpPr>
            <a:xfrm>
              <a:off x="155293" y="155293"/>
              <a:ext cx="6335723" cy="633572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9983" b="-13664"/>
                </a:stretch>
              </a:blip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6646310" cy="664631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21690" y="8034483"/>
            <a:ext cx="909727" cy="608690"/>
          </a:xfrm>
          <a:custGeom>
            <a:avLst/>
            <a:gdLst/>
            <a:ahLst/>
            <a:cxnLst/>
            <a:rect l="l" t="t" r="r" b="b"/>
            <a:pathLst>
              <a:path w="909727" h="608690">
                <a:moveTo>
                  <a:pt x="0" y="0"/>
                </a:moveTo>
                <a:lnTo>
                  <a:pt x="909728" y="0"/>
                </a:lnTo>
                <a:lnTo>
                  <a:pt x="909728" y="608691"/>
                </a:lnTo>
                <a:lnTo>
                  <a:pt x="0" y="6086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47315" y="7965858"/>
            <a:ext cx="381515" cy="38151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BD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0500" y="133350"/>
              <a:ext cx="431800" cy="488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2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828830" y="8247057"/>
            <a:ext cx="5459170" cy="396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9"/>
              </a:lnSpc>
            </a:pPr>
            <a:r>
              <a:rPr lang="en-US" sz="2306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photo taken April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478</Words>
  <Application>Microsoft Office PowerPoint</Application>
  <PresentationFormat>Custom</PresentationFormat>
  <Paragraphs>85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Dekko</vt:lpstr>
      <vt:lpstr>Calibri</vt:lpstr>
      <vt:lpstr>Georgia Pro Italics</vt:lpstr>
      <vt:lpstr>Aptos</vt:lpstr>
      <vt:lpstr>Georgia Pro</vt:lpstr>
      <vt:lpstr>Georgia Pro Light</vt:lpstr>
      <vt:lpstr>Georgia Pro Bold</vt:lpstr>
      <vt:lpstr>Office Theme</vt:lpstr>
      <vt:lpstr>cracking the mask</vt:lpstr>
      <vt:lpstr>Emma Bullerwell</vt:lpstr>
      <vt:lpstr>honouring place</vt:lpstr>
      <vt:lpstr>honouring where we are</vt:lpstr>
      <vt:lpstr>honouring where we have been</vt:lpstr>
      <vt:lpstr>today’s topics</vt:lpstr>
      <vt:lpstr>the mask</vt:lpstr>
      <vt:lpstr>recipe for self-advocation</vt:lpstr>
      <vt:lpstr>CONFIDENCE</vt:lpstr>
      <vt:lpstr>CRACK THE MASK</vt:lpstr>
      <vt:lpstr>CRACK THE MASK: CONTINUED</vt:lpstr>
      <vt:lpstr>COMMUNICATION</vt:lpstr>
      <vt:lpstr>how do we advocate for a culture of inclusion?</vt:lpstr>
      <vt:lpstr>how do we support a culture of inclusion?</vt:lpstr>
      <vt:lpstr>KEY TAKEAWAYS</vt:lpstr>
      <vt:lpstr>“I get by with a little help from my friends...”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cracking the mask: accessibility symposium prezi</dc:title>
  <cp:lastModifiedBy>Mark Weiler</cp:lastModifiedBy>
  <cp:revision>14</cp:revision>
  <dcterms:created xsi:type="dcterms:W3CDTF">2006-08-16T00:00:00Z</dcterms:created>
  <dcterms:modified xsi:type="dcterms:W3CDTF">2025-06-12T20:52:13Z</dcterms:modified>
  <dc:identifier>DAGkW_-ec1Y</dc:identifier>
</cp:coreProperties>
</file>