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65" r:id="rId3"/>
    <p:sldId id="267" r:id="rId4"/>
    <p:sldId id="259" r:id="rId5"/>
    <p:sldId id="269" r:id="rId6"/>
    <p:sldId id="258" r:id="rId7"/>
    <p:sldId id="263" r:id="rId8"/>
    <p:sldId id="268" r:id="rId9"/>
    <p:sldId id="262" r:id="rId10"/>
    <p:sldId id="261"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4255"/>
  </p:normalViewPr>
  <p:slideViewPr>
    <p:cSldViewPr snapToGrid="0">
      <p:cViewPr varScale="1">
        <p:scale>
          <a:sx n="89" d="100"/>
          <a:sy n="89" d="100"/>
        </p:scale>
        <p:origin x="1336" y="168"/>
      </p:cViewPr>
      <p:guideLst/>
    </p:cSldViewPr>
  </p:slideViewPr>
  <p:notesTextViewPr>
    <p:cViewPr>
      <p:scale>
        <a:sx n="90" d="100"/>
        <a:sy n="90" d="100"/>
      </p:scale>
      <p:origin x="0" y="-18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075CA8-9793-6942-95BA-56E06ECB96D0}" type="datetimeFigureOut">
              <a:rPr lang="en-US" smtClean="0"/>
              <a:t>6/11/25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694B62-94B1-554C-B9B3-053D9B5D955D}" type="slidenum">
              <a:rPr lang="en-US" smtClean="0"/>
              <a:t>‹#›</a:t>
            </a:fld>
            <a:endParaRPr lang="en-US"/>
          </a:p>
        </p:txBody>
      </p:sp>
    </p:spTree>
    <p:extLst>
      <p:ext uri="{BB962C8B-B14F-4D97-AF65-F5344CB8AC3E}">
        <p14:creationId xmlns:p14="http://schemas.microsoft.com/office/powerpoint/2010/main" val="390132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 everyone, my name is Roger Chabot, and I’m coming to you from London, Ontario, the traditional territory of </a:t>
            </a:r>
            <a:r>
              <a:rPr lang="en-US" dirty="0" err="1"/>
              <a:t>Anishinaabek</a:t>
            </a:r>
            <a:r>
              <a:rPr lang="en-US" dirty="0"/>
              <a:t>, Haudenosaunee,  </a:t>
            </a:r>
            <a:r>
              <a:rPr lang="en-US" dirty="0" err="1"/>
              <a:t>Lūnaapéewak</a:t>
            </a:r>
            <a:r>
              <a:rPr lang="en-US" dirty="0"/>
              <a:t> and </a:t>
            </a:r>
            <a:r>
              <a:rPr lang="en-US" dirty="0" err="1"/>
              <a:t>Chonnonton</a:t>
            </a:r>
            <a:r>
              <a:rPr lang="en-US" dirty="0"/>
              <a:t> Nations.</a:t>
            </a:r>
          </a:p>
          <a:p>
            <a:endParaRPr lang="en-US" dirty="0"/>
          </a:p>
          <a:p>
            <a:r>
              <a:rPr lang="en-US" dirty="0"/>
              <a:t>I am a very fat, white male-presenting person, with very short brown hair, and I’m wearing…</a:t>
            </a:r>
          </a:p>
          <a:p>
            <a:endParaRPr lang="en-US" dirty="0"/>
          </a:p>
          <a:p>
            <a:r>
              <a:rPr lang="en-US" dirty="0"/>
              <a:t>I’m going to do my best to provide everyone with a whirlwind introduction to fat accessibility concerns in academic libraries. By my own account, fat accessibility is often left out of traditional disability discourses, so part of the point of my brief talk this morning is to bring attention to this important aspect of accessibility in hopes that it brings more awareness, advocacy, and action on the part of academic libraries.</a:t>
            </a:r>
          </a:p>
          <a:p>
            <a:endParaRPr lang="en-US" dirty="0"/>
          </a:p>
          <a:p>
            <a:r>
              <a:rPr lang="en-US" dirty="0"/>
              <a:t>My talk is going to cover the concepts of anti-fatness, briefly summarize some of the fat-related research in higher education as well as in LIS, including my own research, and ends with a variety of recommendations for library spaces and furniture as well as some interpersonal and cultural recommendations.</a:t>
            </a:r>
          </a:p>
        </p:txBody>
      </p:sp>
      <p:sp>
        <p:nvSpPr>
          <p:cNvPr id="4" name="Slide Number Placeholder 3"/>
          <p:cNvSpPr>
            <a:spLocks noGrp="1"/>
          </p:cNvSpPr>
          <p:nvPr>
            <p:ph type="sldNum" sz="quarter" idx="5"/>
          </p:nvPr>
        </p:nvSpPr>
        <p:spPr/>
        <p:txBody>
          <a:bodyPr/>
          <a:lstStyle/>
          <a:p>
            <a:fld id="{17694B62-94B1-554C-B9B3-053D9B5D955D}" type="slidenum">
              <a:rPr lang="en-US" smtClean="0"/>
              <a:t>1</a:t>
            </a:fld>
            <a:endParaRPr lang="en-US"/>
          </a:p>
        </p:txBody>
      </p:sp>
    </p:spTree>
    <p:extLst>
      <p:ext uri="{BB962C8B-B14F-4D97-AF65-F5344CB8AC3E}">
        <p14:creationId xmlns:p14="http://schemas.microsoft.com/office/powerpoint/2010/main" val="439427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mn-lt"/>
                <a:ea typeface="+mn-ea"/>
                <a:cs typeface="+mn-cs"/>
              </a:rPr>
              <a:t>I’d also like to provide some interpersonal and cultural recommendations.</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First, I’ll mention that fat concerns are often intersectional concerns. The reasons why people are fat and the experiences that fat people experience are complex, and often involve socio-economic class, race, gender, and sexuality.  There’s a lot of work in this area and I don’t have time to discuss it in depth here, but I wanted to acknowledge it.</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Next, in the fat studies literature, and a personal recommendation of mine is to avoid using the word “obesity”. This comes from the Latin obesus, meaning “having eaten oneself fat”. The word obesity blames fat people for their fat. It also contributes to the over-medicalization of fat issues. You’ll see that fat studies scholars and activities have proudly reclaimed the word fat as a neutral descriptor.</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Just in case you didn’t know, it’s extremely rude to approach a stranger and ask or talk to them about their weight. Gordon, who provided the definition of anti-fatness at the beginning of the presentation writes, “Bodies like mine are seen by others as an open invitation to express discuss fear and insidious concern….“the bulk of anti-fat attitudes I have faced have come at the hands of thin people who deeply believed they were doing right and doing good” (2020, p. 2). This insidious concern is a microaggression. I’ve had this happen to me a number of times, and all it really does is re-</a:t>
            </a:r>
            <a:r>
              <a:rPr lang="en-CA" sz="1200" kern="1200" dirty="0" err="1">
                <a:solidFill>
                  <a:schemeClr val="tx1"/>
                </a:solidFill>
                <a:effectLst/>
                <a:latin typeface="+mn-lt"/>
                <a:ea typeface="+mn-ea"/>
                <a:cs typeface="+mn-cs"/>
              </a:rPr>
              <a:t>inforce</a:t>
            </a:r>
            <a:r>
              <a:rPr lang="en-CA" sz="1200" kern="1200" dirty="0">
                <a:solidFill>
                  <a:schemeClr val="tx1"/>
                </a:solidFill>
                <a:effectLst/>
                <a:latin typeface="+mn-lt"/>
                <a:ea typeface="+mn-ea"/>
                <a:cs typeface="+mn-cs"/>
              </a:rPr>
              <a:t> fat people’s self-hatred, and is overall a terrible thing to experience.</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Some more library-related cultural recommendations might include questioning whether your employee or user wellness programs are size-inclusive in terms of ability, or is the program merely promoting thinness as a virtue in itself?</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Last, given my findings on how poor library furniture suppliers are at providing fat-friendly library furniture, I humbly recommend that you engage in some advocacy to ask furniture suppliers to make more available.</a:t>
            </a:r>
          </a:p>
          <a:p>
            <a:endParaRPr lang="en-US" dirty="0"/>
          </a:p>
        </p:txBody>
      </p:sp>
      <p:sp>
        <p:nvSpPr>
          <p:cNvPr id="4" name="Slide Number Placeholder 3"/>
          <p:cNvSpPr>
            <a:spLocks noGrp="1"/>
          </p:cNvSpPr>
          <p:nvPr>
            <p:ph type="sldNum" sz="quarter" idx="5"/>
          </p:nvPr>
        </p:nvSpPr>
        <p:spPr/>
        <p:txBody>
          <a:bodyPr/>
          <a:lstStyle/>
          <a:p>
            <a:fld id="{17694B62-94B1-554C-B9B3-053D9B5D955D}" type="slidenum">
              <a:rPr lang="en-US" smtClean="0"/>
              <a:t>10</a:t>
            </a:fld>
            <a:endParaRPr lang="en-US"/>
          </a:p>
        </p:txBody>
      </p:sp>
    </p:spTree>
    <p:extLst>
      <p:ext uri="{BB962C8B-B14F-4D97-AF65-F5344CB8AC3E}">
        <p14:creationId xmlns:p14="http://schemas.microsoft.com/office/powerpoint/2010/main" val="4265311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Thanks for your attention. I’m happy to take questions now. My contact info and my references are available here.</a:t>
            </a:r>
          </a:p>
        </p:txBody>
      </p:sp>
      <p:sp>
        <p:nvSpPr>
          <p:cNvPr id="4" name="Slide Number Placeholder 3"/>
          <p:cNvSpPr>
            <a:spLocks noGrp="1"/>
          </p:cNvSpPr>
          <p:nvPr>
            <p:ph type="sldNum" sz="quarter" idx="5"/>
          </p:nvPr>
        </p:nvSpPr>
        <p:spPr/>
        <p:txBody>
          <a:bodyPr/>
          <a:lstStyle/>
          <a:p>
            <a:fld id="{17694B62-94B1-554C-B9B3-053D9B5D955D}" type="slidenum">
              <a:rPr lang="en-US" smtClean="0"/>
              <a:t>11</a:t>
            </a:fld>
            <a:endParaRPr lang="en-US"/>
          </a:p>
        </p:txBody>
      </p:sp>
    </p:spTree>
    <p:extLst>
      <p:ext uri="{BB962C8B-B14F-4D97-AF65-F5344CB8AC3E}">
        <p14:creationId xmlns:p14="http://schemas.microsoft.com/office/powerpoint/2010/main" val="3581299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begin, like “traditional” disability, the social model of disability provides an explanation for why fat accessibility is needed. Essentially, our society hasn’t been developed with people in different bodies in mind. </a:t>
            </a:r>
          </a:p>
          <a:p>
            <a:endParaRPr lang="en-US" dirty="0"/>
          </a:p>
          <a:p>
            <a:r>
              <a:rPr lang="en-US" dirty="0"/>
              <a:t>However, anti-fatness has also been called the “last socially acceptable form of discrimination.” Not only are objects and spaces not accommodating for fat individuals based on the understanding of disability from the social model, but a pervasive hatred of fatness also pervades our society and culture with little awareness that it is bigotry. </a:t>
            </a:r>
          </a:p>
          <a:p>
            <a:endParaRPr lang="en-US" dirty="0"/>
          </a:p>
          <a:p>
            <a:r>
              <a:rPr lang="en-US" dirty="0"/>
              <a:t>Gordon provides a definition here…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Generally, it’s socially acceptable to be anti-fat because of “health reasons.”</a:t>
            </a:r>
          </a:p>
          <a:p>
            <a:endParaRPr lang="en-US" dirty="0"/>
          </a:p>
        </p:txBody>
      </p:sp>
      <p:sp>
        <p:nvSpPr>
          <p:cNvPr id="4" name="Slide Number Placeholder 3"/>
          <p:cNvSpPr>
            <a:spLocks noGrp="1"/>
          </p:cNvSpPr>
          <p:nvPr>
            <p:ph type="sldNum" sz="quarter" idx="5"/>
          </p:nvPr>
        </p:nvSpPr>
        <p:spPr/>
        <p:txBody>
          <a:bodyPr/>
          <a:lstStyle/>
          <a:p>
            <a:fld id="{17694B62-94B1-554C-B9B3-053D9B5D955D}" type="slidenum">
              <a:rPr lang="en-US" smtClean="0"/>
              <a:t>2</a:t>
            </a:fld>
            <a:endParaRPr lang="en-US"/>
          </a:p>
        </p:txBody>
      </p:sp>
    </p:spTree>
    <p:extLst>
      <p:ext uri="{BB962C8B-B14F-4D97-AF65-F5344CB8AC3E}">
        <p14:creationId xmlns:p14="http://schemas.microsoft.com/office/powerpoint/2010/main" val="2104337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Fatness, and its opposite, thinness, are laden with symbolic meaning which plays out in our society.  Fat and fat people are viewed as uncontrolled, unhealthy, sinful, damned, a failure, engaging in risky </a:t>
            </a:r>
            <a:r>
              <a:rPr lang="en-US" dirty="0" err="1"/>
              <a:t>behaviours</a:t>
            </a:r>
            <a:r>
              <a:rPr lang="en-US" dirty="0"/>
              <a:t>, and are on a trajectory that leads to death.</a:t>
            </a:r>
          </a:p>
          <a:p>
            <a:endParaRPr lang="en-US" dirty="0"/>
          </a:p>
          <a:p>
            <a:r>
              <a:rPr lang="en-US" dirty="0"/>
              <a:t>Thinness and thin people are viewed as disciplined, healthy, virtuous, in a state of salvation, are in a successful body, are in a safe body, that leads to more life.</a:t>
            </a:r>
          </a:p>
          <a:p>
            <a:endParaRPr lang="en-US" dirty="0"/>
          </a:p>
          <a:p>
            <a:r>
              <a:rPr lang="en-US" dirty="0"/>
              <a:t>In fewer words, fatness is immoral, while thinness is virtuous. The reasons why our culture believes this is complex, but it results from an interchange of obesity health discourses, religious beliefs, beliefs about women’s and racialized people’s bodies. </a:t>
            </a:r>
          </a:p>
          <a:p>
            <a:endParaRPr lang="en-US" dirty="0"/>
          </a:p>
          <a:p>
            <a:r>
              <a:rPr lang="en-US" dirty="0"/>
              <a:t>The War on Fat ultimately means that fat people must become thin if they want to be treated with dignity and respect.</a:t>
            </a:r>
          </a:p>
        </p:txBody>
      </p:sp>
      <p:sp>
        <p:nvSpPr>
          <p:cNvPr id="4" name="Slide Number Placeholder 3"/>
          <p:cNvSpPr>
            <a:spLocks noGrp="1"/>
          </p:cNvSpPr>
          <p:nvPr>
            <p:ph type="sldNum" sz="quarter" idx="5"/>
          </p:nvPr>
        </p:nvSpPr>
        <p:spPr/>
        <p:txBody>
          <a:bodyPr/>
          <a:lstStyle/>
          <a:p>
            <a:fld id="{17694B62-94B1-554C-B9B3-053D9B5D955D}" type="slidenum">
              <a:rPr lang="en-US" smtClean="0"/>
              <a:t>3</a:t>
            </a:fld>
            <a:endParaRPr lang="en-US"/>
          </a:p>
        </p:txBody>
      </p:sp>
    </p:spTree>
    <p:extLst>
      <p:ext uri="{BB962C8B-B14F-4D97-AF65-F5344CB8AC3E}">
        <p14:creationId xmlns:p14="http://schemas.microsoft.com/office/powerpoint/2010/main" val="2801140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small but growing body of research out there on fatness and fat concerns in higher education and in LIS. I want to highlight some of their findings for you to give a sense of what anti-fatness looks like in the academic sphere. While they are not directly related to libraries, I do not believe that the problems identified by the following scholars are limited just to the classroom and the average faculty member.</a:t>
            </a:r>
          </a:p>
          <a:p>
            <a:endParaRPr lang="en-US" dirty="0"/>
          </a:p>
          <a:p>
            <a:r>
              <a:rPr lang="en-CA" sz="1200" kern="1200" dirty="0">
                <a:solidFill>
                  <a:schemeClr val="tx1"/>
                </a:solidFill>
                <a:effectLst/>
                <a:latin typeface="+mn-lt"/>
                <a:ea typeface="+mn-ea"/>
                <a:cs typeface="+mn-cs"/>
              </a:rPr>
              <a:t>The literature concerning students involves students’ experiences with classroom furniture.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This can bring attention to thinking about learning spaces in the library—for example, classrooms, study rooms, meeting/consult rooms, and open student study spaces.</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Hetrick and Attig (2009) present an evocative examination of classroom desks and chairs and how they function on an educational institution’s behalf to not only shape students’ minds intellectually, but also to shape their bodies by promoting a homogeneously-sized student population; a message enacted through violently rigid and unforgiving furniture.  I’ve included an image of the types of chairs that Hetrick and Attig are especially critiquing. Single seats in a tiered auditorium with small unmoveable desks attached to them.</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Heather Brown (2018) focuses on fat female learners. Again, identity manipulation through environmental factors and social shame impacts research participants’ construction of themselves as learners in the classroom Her participants reported that the fatphobia they experienced caused them to question their value as learners and the “validity of their assertions and their right to belong on campus, especially when they felt they were being judged as bodies rather than as learners” (Brown 2018, 14).</a:t>
            </a:r>
            <a:r>
              <a:rPr lang="en-CA" dirty="0">
                <a:effectLst/>
              </a:rPr>
              <a:t> </a:t>
            </a:r>
            <a:endParaRPr lang="en-US" dirty="0"/>
          </a:p>
        </p:txBody>
      </p:sp>
      <p:sp>
        <p:nvSpPr>
          <p:cNvPr id="4" name="Slide Number Placeholder 3"/>
          <p:cNvSpPr>
            <a:spLocks noGrp="1"/>
          </p:cNvSpPr>
          <p:nvPr>
            <p:ph type="sldNum" sz="quarter" idx="5"/>
          </p:nvPr>
        </p:nvSpPr>
        <p:spPr/>
        <p:txBody>
          <a:bodyPr/>
          <a:lstStyle/>
          <a:p>
            <a:fld id="{17694B62-94B1-554C-B9B3-053D9B5D955D}" type="slidenum">
              <a:rPr lang="en-US" smtClean="0"/>
              <a:t>4</a:t>
            </a:fld>
            <a:endParaRPr lang="en-US"/>
          </a:p>
        </p:txBody>
      </p:sp>
    </p:spTree>
    <p:extLst>
      <p:ext uri="{BB962C8B-B14F-4D97-AF65-F5344CB8AC3E}">
        <p14:creationId xmlns:p14="http://schemas.microsoft.com/office/powerpoint/2010/main" val="2670951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mn-lt"/>
                <a:ea typeface="+mn-ea"/>
                <a:cs typeface="+mn-cs"/>
              </a:rPr>
              <a:t>There is some additional research that focuses in on academic staff and faculty.</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Tischner and Malson’s 2008 study found that fat faculty members are perceived as less credible, knowledgeable, and competent by their peers due to their weight.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Relatedly, Fisanick (2006) found that fat faculty members face discrimination in the promotion and tenure process.</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Hunt and Rhodes in their 2018 study found that faculty and employees report being body shamed, verbally abused, and subjected to microaggressions. Hunt and Rhodes report such activities in various contexts within higher education: student affairs, residence life, and enrollment management.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Heath’s (2021) dissertation also highlights the prejudice faced by fat employees and notes a lack of resources and support provided to fat individuals, prompting them to consider leaving employment in higher education.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Again, it’s not unreasonable to think to extend these conclusions to faculty librarians and library staff.</a:t>
            </a:r>
            <a:endParaRPr lang="en-US" dirty="0"/>
          </a:p>
        </p:txBody>
      </p:sp>
      <p:sp>
        <p:nvSpPr>
          <p:cNvPr id="4" name="Slide Number Placeholder 3"/>
          <p:cNvSpPr>
            <a:spLocks noGrp="1"/>
          </p:cNvSpPr>
          <p:nvPr>
            <p:ph type="sldNum" sz="quarter" idx="5"/>
          </p:nvPr>
        </p:nvSpPr>
        <p:spPr/>
        <p:txBody>
          <a:bodyPr/>
          <a:lstStyle/>
          <a:p>
            <a:fld id="{17694B62-94B1-554C-B9B3-053D9B5D955D}" type="slidenum">
              <a:rPr lang="en-US" smtClean="0"/>
              <a:t>5</a:t>
            </a:fld>
            <a:endParaRPr lang="en-US"/>
          </a:p>
        </p:txBody>
      </p:sp>
    </p:spTree>
    <p:extLst>
      <p:ext uri="{BB962C8B-B14F-4D97-AF65-F5344CB8AC3E}">
        <p14:creationId xmlns:p14="http://schemas.microsoft.com/office/powerpoint/2010/main" val="2842641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growing amount of work being done in fat-related issues in LIS. </a:t>
            </a:r>
          </a:p>
          <a:p>
            <a:endParaRPr lang="en-US" dirty="0"/>
          </a:p>
          <a:p>
            <a:r>
              <a:rPr lang="en-US" dirty="0"/>
              <a:t>Angell and Price examined a bibliography of fat studies and fat politics literature is represented in the Library of Congress Classification. They found that virtually none were classified in Class H, the Social Sciences, but instead, in Class R, which is medicine. This is despite the nature of these works being largely sociological. This study found that the classification reproduces a trend of the medicalization of fatness. That fatness is only a disease and everything about should be discussed about it within relation to medicine.</a:t>
            </a:r>
          </a:p>
          <a:p>
            <a:endParaRPr lang="en-US" dirty="0"/>
          </a:p>
          <a:p>
            <a:r>
              <a:rPr lang="en-US" dirty="0"/>
              <a:t>Versluis, Agostino, and Cassidy (Canadian academic librarians, by the way!) studied the experience of fat female academic librarians. They found that these librarians must not only work to </a:t>
            </a:r>
            <a:r>
              <a:rPr lang="en-US" dirty="0" err="1"/>
              <a:t>invisibilize</a:t>
            </a:r>
            <a:r>
              <a:rPr lang="en-US" dirty="0"/>
              <a:t> the coding of librarianship as a feminized profession in the male-coded academy, but also must perform, to the best of their ability, a normative body. What results is a sort of double-whammy of feeling non-belonging in academic spaces (professionally and physically).</a:t>
            </a:r>
          </a:p>
          <a:p>
            <a:endParaRPr lang="en-US" dirty="0"/>
          </a:p>
          <a:p>
            <a:endParaRPr lang="en-US" dirty="0"/>
          </a:p>
        </p:txBody>
      </p:sp>
      <p:sp>
        <p:nvSpPr>
          <p:cNvPr id="4" name="Slide Number Placeholder 3"/>
          <p:cNvSpPr>
            <a:spLocks noGrp="1"/>
          </p:cNvSpPr>
          <p:nvPr>
            <p:ph type="sldNum" sz="quarter" idx="5"/>
          </p:nvPr>
        </p:nvSpPr>
        <p:spPr/>
        <p:txBody>
          <a:bodyPr/>
          <a:lstStyle/>
          <a:p>
            <a:fld id="{17694B62-94B1-554C-B9B3-053D9B5D955D}" type="slidenum">
              <a:rPr lang="en-US" smtClean="0"/>
              <a:t>6</a:t>
            </a:fld>
            <a:endParaRPr lang="en-US"/>
          </a:p>
        </p:txBody>
      </p:sp>
    </p:spTree>
    <p:extLst>
      <p:ext uri="{BB962C8B-B14F-4D97-AF65-F5344CB8AC3E}">
        <p14:creationId xmlns:p14="http://schemas.microsoft.com/office/powerpoint/2010/main" val="2958621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done some of my own work in this area. In 2021, I published a study that was a critical discourse analysis of 8 online library furniture catalogues. What this work points out in particular is how these catalogues do a poor job of providing furniture that would be suitable for people in large bodies.</a:t>
            </a:r>
          </a:p>
          <a:p>
            <a:endParaRPr lang="en-US" dirty="0"/>
          </a:p>
          <a:p>
            <a:r>
              <a:rPr lang="en-US" dirty="0"/>
              <a:t>I looked at dimensions of chair seats, most of them are 17-19” wide by 17-25” deep. By comparison,</a:t>
            </a:r>
          </a:p>
          <a:p>
            <a:endParaRPr lang="en-US" dirty="0"/>
          </a:p>
          <a:p>
            <a:r>
              <a:rPr lang="en-US" dirty="0"/>
              <a:t>I also looked at weight loads of the chairs. Most folding chairs had a weight limit of 150-165 </a:t>
            </a:r>
            <a:r>
              <a:rPr lang="en-US" dirty="0" err="1"/>
              <a:t>lbs</a:t>
            </a:r>
            <a:r>
              <a:rPr lang="en-US" dirty="0"/>
              <a:t> which seem to not even really be designed for ”average” people to sit on them.  By far the most common weight load is 250-300 </a:t>
            </a:r>
            <a:r>
              <a:rPr lang="en-US" dirty="0" err="1"/>
              <a:t>lbs</a:t>
            </a:r>
            <a:r>
              <a:rPr lang="en-US" dirty="0"/>
              <a:t>, which would probably serve a population of small-fat people, but not those beyond it.</a:t>
            </a:r>
          </a:p>
          <a:p>
            <a:endParaRPr lang="en-US" dirty="0"/>
          </a:p>
          <a:p>
            <a:r>
              <a:rPr lang="en-US" dirty="0"/>
              <a:t>Only one company had an ”oversize” section, whose weight limits went up to 500lbs, which is a big improvement.</a:t>
            </a:r>
          </a:p>
          <a:p>
            <a:endParaRPr lang="en-US" dirty="0"/>
          </a:p>
          <a:p>
            <a:r>
              <a:rPr lang="en-US" dirty="0"/>
              <a:t>In general, it is very difficult to find this information on the online catalogues. They are either not present, or are buried in PDF catalogues, or multiple pages deep.</a:t>
            </a:r>
          </a:p>
          <a:p>
            <a:endParaRPr lang="en-US" dirty="0"/>
          </a:p>
          <a:p>
            <a:r>
              <a:rPr lang="en-US" dirty="0"/>
              <a:t>I connected my findings to fat people not belonging in libraries, and subsequently, this impacts their ability to be an equal citizen in democracy.</a:t>
            </a:r>
          </a:p>
        </p:txBody>
      </p:sp>
      <p:sp>
        <p:nvSpPr>
          <p:cNvPr id="4" name="Slide Number Placeholder 3"/>
          <p:cNvSpPr>
            <a:spLocks noGrp="1"/>
          </p:cNvSpPr>
          <p:nvPr>
            <p:ph type="sldNum" sz="quarter" idx="5"/>
          </p:nvPr>
        </p:nvSpPr>
        <p:spPr/>
        <p:txBody>
          <a:bodyPr/>
          <a:lstStyle/>
          <a:p>
            <a:fld id="{17694B62-94B1-554C-B9B3-053D9B5D955D}" type="slidenum">
              <a:rPr lang="en-US" smtClean="0"/>
              <a:t>7</a:t>
            </a:fld>
            <a:endParaRPr lang="en-US"/>
          </a:p>
        </p:txBody>
      </p:sp>
    </p:spTree>
    <p:extLst>
      <p:ext uri="{BB962C8B-B14F-4D97-AF65-F5344CB8AC3E}">
        <p14:creationId xmlns:p14="http://schemas.microsoft.com/office/powerpoint/2010/main" val="1892901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have an understanding of what anti-fatness is and have a sense of how it is playing out in the experiences of real individuals in higher education and in LIS to some degree, the question that remains, and that I hope that you take away from this talk is, “is your library reproducing anti-fat beliefs, attitudes, </a:t>
            </a:r>
            <a:r>
              <a:rPr lang="en-US" dirty="0" err="1"/>
              <a:t>behaviours</a:t>
            </a:r>
            <a:r>
              <a:rPr lang="en-US" dirty="0"/>
              <a:t>, and spaces?” This question can be asked of the academic library as a workplace, but also as a public-serving institution.</a:t>
            </a:r>
          </a:p>
          <a:p>
            <a:endParaRPr lang="en-US" dirty="0"/>
          </a:p>
        </p:txBody>
      </p:sp>
      <p:sp>
        <p:nvSpPr>
          <p:cNvPr id="4" name="Slide Number Placeholder 3"/>
          <p:cNvSpPr>
            <a:spLocks noGrp="1"/>
          </p:cNvSpPr>
          <p:nvPr>
            <p:ph type="sldNum" sz="quarter" idx="5"/>
          </p:nvPr>
        </p:nvSpPr>
        <p:spPr/>
        <p:txBody>
          <a:bodyPr/>
          <a:lstStyle/>
          <a:p>
            <a:fld id="{17694B62-94B1-554C-B9B3-053D9B5D955D}" type="slidenum">
              <a:rPr lang="en-US" smtClean="0"/>
              <a:t>8</a:t>
            </a:fld>
            <a:endParaRPr lang="en-US"/>
          </a:p>
        </p:txBody>
      </p:sp>
    </p:spTree>
    <p:extLst>
      <p:ext uri="{BB962C8B-B14F-4D97-AF65-F5344CB8AC3E}">
        <p14:creationId xmlns:p14="http://schemas.microsoft.com/office/powerpoint/2010/main" val="2120964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last little bit of my talk, I wanted to provide some recommendations that libraries can begin thinking about. Some of these are not overnight fixes. But, the next time that you design a public library space or a library workspace, I hope you think about these.</a:t>
            </a:r>
          </a:p>
          <a:p>
            <a:endParaRPr lang="en-US" dirty="0"/>
          </a:p>
          <a:p>
            <a:r>
              <a:rPr lang="en-US" dirty="0"/>
              <a:t>And that leads me to my first recommendation…</a:t>
            </a:r>
          </a:p>
        </p:txBody>
      </p:sp>
      <p:sp>
        <p:nvSpPr>
          <p:cNvPr id="4" name="Slide Number Placeholder 3"/>
          <p:cNvSpPr>
            <a:spLocks noGrp="1"/>
          </p:cNvSpPr>
          <p:nvPr>
            <p:ph type="sldNum" sz="quarter" idx="5"/>
          </p:nvPr>
        </p:nvSpPr>
        <p:spPr/>
        <p:txBody>
          <a:bodyPr/>
          <a:lstStyle/>
          <a:p>
            <a:fld id="{17694B62-94B1-554C-B9B3-053D9B5D955D}" type="slidenum">
              <a:rPr lang="en-US" smtClean="0"/>
              <a:t>9</a:t>
            </a:fld>
            <a:endParaRPr lang="en-US"/>
          </a:p>
        </p:txBody>
      </p:sp>
    </p:spTree>
    <p:extLst>
      <p:ext uri="{BB962C8B-B14F-4D97-AF65-F5344CB8AC3E}">
        <p14:creationId xmlns:p14="http://schemas.microsoft.com/office/powerpoint/2010/main" val="2728001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B04A5-92D8-60B7-81F9-F323BDB7EF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A36452-CE50-DDEF-C22B-20EED3D452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5488EE-CDCF-3C3B-9B6D-72CC20F4856F}"/>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5" name="Footer Placeholder 4">
            <a:extLst>
              <a:ext uri="{FF2B5EF4-FFF2-40B4-BE49-F238E27FC236}">
                <a16:creationId xmlns:a16="http://schemas.microsoft.com/office/drawing/2014/main" id="{BC7BDA84-A565-A374-BB2C-18C209E97E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35188B-731D-BA3B-396A-474157302508}"/>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1928697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3502A-14ED-8483-AF72-B90FEA40F0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5D89FE-F0D4-1CE4-C6CC-F9BD0D9CCF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125C76-1B2E-50EB-7986-75941DC3551C}"/>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5" name="Footer Placeholder 4">
            <a:extLst>
              <a:ext uri="{FF2B5EF4-FFF2-40B4-BE49-F238E27FC236}">
                <a16:creationId xmlns:a16="http://schemas.microsoft.com/office/drawing/2014/main" id="{14414238-0218-E567-DFE5-E7274AC43B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FC2A58-420C-BCC9-2D92-56FEAC910873}"/>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2837701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59DC73-EA1B-7609-F2C2-017A6E4378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4F199B-5D5D-5598-7122-91B2B432B3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818BC7-425B-CA3E-1EB0-8B1CCEAA0776}"/>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5" name="Footer Placeholder 4">
            <a:extLst>
              <a:ext uri="{FF2B5EF4-FFF2-40B4-BE49-F238E27FC236}">
                <a16:creationId xmlns:a16="http://schemas.microsoft.com/office/drawing/2014/main" id="{D0409821-B894-6870-A730-325ED95AC4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A22F62-40AC-9967-A335-65F475CF2640}"/>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102935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E4311-C582-CDEF-38F8-EEF6F14A91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795C7B-3DA0-922E-AA5D-B68F0B4F36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3ACB40-F1B3-3A5D-FA43-4A1924A50295}"/>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5" name="Footer Placeholder 4">
            <a:extLst>
              <a:ext uri="{FF2B5EF4-FFF2-40B4-BE49-F238E27FC236}">
                <a16:creationId xmlns:a16="http://schemas.microsoft.com/office/drawing/2014/main" id="{41CEA8E9-09B1-BFF4-61A0-537E8A6B2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73B63-6D5A-ADEA-220F-5801761F333F}"/>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680299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69493-9ADE-AF1E-59E3-B3DC3D1F23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3D7327F-5405-4F25-38A7-5961C310C1C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F34102-7714-3944-5BA7-028461EB9D98}"/>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5" name="Footer Placeholder 4">
            <a:extLst>
              <a:ext uri="{FF2B5EF4-FFF2-40B4-BE49-F238E27FC236}">
                <a16:creationId xmlns:a16="http://schemas.microsoft.com/office/drawing/2014/main" id="{18046389-2C55-933A-57E9-B2A934E796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CE0B8E-2421-ED1E-6ACE-6D6F9971B534}"/>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2985751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4EDC-1D16-0249-8E9A-1A9C232A6C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F041BC-789F-CA9E-5B21-94AA52F805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E6A5A1-35A6-8C39-8F1C-0825E45293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83BBDE-E200-D606-8F27-2200E0A8937A}"/>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6" name="Footer Placeholder 5">
            <a:extLst>
              <a:ext uri="{FF2B5EF4-FFF2-40B4-BE49-F238E27FC236}">
                <a16:creationId xmlns:a16="http://schemas.microsoft.com/office/drawing/2014/main" id="{4E66A211-9986-F3EF-6D4A-58D7A29C93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CF0695-82CA-1DFC-0654-12BE1F63D552}"/>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3840008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E75A-B508-5C10-FFC6-B90A56E270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1FB052-40B3-0BE4-C849-E43B213477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C443BD-F5B3-D6D3-A6BE-088C6D90FC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9D20E3-FE3B-CA07-2946-168973332B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51CCAF-F1DA-202E-B34B-862FF3F2B6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740816-3E43-2D27-F41C-7D5FC5FCF7CC}"/>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8" name="Footer Placeholder 7">
            <a:extLst>
              <a:ext uri="{FF2B5EF4-FFF2-40B4-BE49-F238E27FC236}">
                <a16:creationId xmlns:a16="http://schemas.microsoft.com/office/drawing/2014/main" id="{8D35C837-2105-4187-00DF-27FEFCFE19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4210F8-91AC-7CDD-82EF-C7D225074864}"/>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3328364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B5FD6-A605-C1CD-E25D-C2EA6F631D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4EAF0B7-4979-F5A1-7A74-17C690EBCDDC}"/>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4" name="Footer Placeholder 3">
            <a:extLst>
              <a:ext uri="{FF2B5EF4-FFF2-40B4-BE49-F238E27FC236}">
                <a16:creationId xmlns:a16="http://schemas.microsoft.com/office/drawing/2014/main" id="{E1AC8E02-6E5D-D76B-AFE1-9B6BBDFCA4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A4CF5C-F61B-EED0-D2DA-EF16864170C6}"/>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274949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51156A-B99E-2F40-5E79-E681A206E2C5}"/>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3" name="Footer Placeholder 2">
            <a:extLst>
              <a:ext uri="{FF2B5EF4-FFF2-40B4-BE49-F238E27FC236}">
                <a16:creationId xmlns:a16="http://schemas.microsoft.com/office/drawing/2014/main" id="{EC220BCA-E1E9-CBAA-F639-CBF5354A0C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7B2024-27A6-4B53-BACA-F6DB6B641B44}"/>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2904037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D1773-504C-9055-6583-D7DE7D85F7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757F04-83AE-1A67-5B65-FF9E6B437B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1AA3C7-AF32-C307-341E-B0593A534A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2CD759-74EB-8A18-4D77-DAD23E93BC69}"/>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6" name="Footer Placeholder 5">
            <a:extLst>
              <a:ext uri="{FF2B5EF4-FFF2-40B4-BE49-F238E27FC236}">
                <a16:creationId xmlns:a16="http://schemas.microsoft.com/office/drawing/2014/main" id="{E1745ECC-68FF-18F6-2A05-2720B8FBC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97FB9A-1A2F-75AA-0461-265095C268EB}"/>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1750382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459D0-9027-4C5D-3DA2-513E290784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64E7C1-73A3-9F52-2549-BE4A71A245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0F97AB5-9590-73F6-858B-E78B276212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812599-6335-FDB9-2CBA-1F861B2D3DE9}"/>
              </a:ext>
            </a:extLst>
          </p:cNvPr>
          <p:cNvSpPr>
            <a:spLocks noGrp="1"/>
          </p:cNvSpPr>
          <p:nvPr>
            <p:ph type="dt" sz="half" idx="10"/>
          </p:nvPr>
        </p:nvSpPr>
        <p:spPr/>
        <p:txBody>
          <a:bodyPr/>
          <a:lstStyle/>
          <a:p>
            <a:fld id="{D754D914-0C04-E94F-BABA-FA27E7E204CC}" type="datetimeFigureOut">
              <a:rPr lang="en-US" smtClean="0"/>
              <a:t>6/11/25</a:t>
            </a:fld>
            <a:endParaRPr lang="en-US"/>
          </a:p>
        </p:txBody>
      </p:sp>
      <p:sp>
        <p:nvSpPr>
          <p:cNvPr id="6" name="Footer Placeholder 5">
            <a:extLst>
              <a:ext uri="{FF2B5EF4-FFF2-40B4-BE49-F238E27FC236}">
                <a16:creationId xmlns:a16="http://schemas.microsoft.com/office/drawing/2014/main" id="{6662B4C8-71CF-011A-77E9-91D7F3BE63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14F5EE-7A79-5597-FD40-67A5906CEFA6}"/>
              </a:ext>
            </a:extLst>
          </p:cNvPr>
          <p:cNvSpPr>
            <a:spLocks noGrp="1"/>
          </p:cNvSpPr>
          <p:nvPr>
            <p:ph type="sldNum" sz="quarter" idx="12"/>
          </p:nvPr>
        </p:nvSpPr>
        <p:spPr/>
        <p:txBody>
          <a:bodyPr/>
          <a:lstStyle/>
          <a:p>
            <a:fld id="{6559FDD2-E286-0D49-A4AE-6A6850A045A8}" type="slidenum">
              <a:rPr lang="en-US" smtClean="0"/>
              <a:t>‹#›</a:t>
            </a:fld>
            <a:endParaRPr lang="en-US"/>
          </a:p>
        </p:txBody>
      </p:sp>
    </p:spTree>
    <p:extLst>
      <p:ext uri="{BB962C8B-B14F-4D97-AF65-F5344CB8AC3E}">
        <p14:creationId xmlns:p14="http://schemas.microsoft.com/office/powerpoint/2010/main" val="1053482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702536-C5C6-E202-23E8-16ADA40B53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F895ED-E73E-3D14-7CC5-2F6B6340D9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6A7B1C-EA04-DF7B-9177-65203C7504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54D914-0C04-E94F-BABA-FA27E7E204CC}" type="datetimeFigureOut">
              <a:rPr lang="en-US" smtClean="0"/>
              <a:t>6/11/25</a:t>
            </a:fld>
            <a:endParaRPr lang="en-US"/>
          </a:p>
        </p:txBody>
      </p:sp>
      <p:sp>
        <p:nvSpPr>
          <p:cNvPr id="5" name="Footer Placeholder 4">
            <a:extLst>
              <a:ext uri="{FF2B5EF4-FFF2-40B4-BE49-F238E27FC236}">
                <a16:creationId xmlns:a16="http://schemas.microsoft.com/office/drawing/2014/main" id="{DF6DF8DA-B92F-4C10-4DBB-36F4D64B6B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78931C3-3200-6E4F-20A4-B78C470107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559FDD2-E286-0D49-A4AE-6A6850A045A8}" type="slidenum">
              <a:rPr lang="en-US" smtClean="0"/>
              <a:t>‹#›</a:t>
            </a:fld>
            <a:endParaRPr lang="en-US"/>
          </a:p>
        </p:txBody>
      </p:sp>
    </p:spTree>
    <p:extLst>
      <p:ext uri="{BB962C8B-B14F-4D97-AF65-F5344CB8AC3E}">
        <p14:creationId xmlns:p14="http://schemas.microsoft.com/office/powerpoint/2010/main" val="126274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698EB-2A4D-2A2F-D2C1-61186937246A}"/>
              </a:ext>
            </a:extLst>
          </p:cNvPr>
          <p:cNvSpPr>
            <a:spLocks noGrp="1"/>
          </p:cNvSpPr>
          <p:nvPr>
            <p:ph type="ctrTitle"/>
          </p:nvPr>
        </p:nvSpPr>
        <p:spPr/>
        <p:txBody>
          <a:bodyPr>
            <a:normAutofit fontScale="90000"/>
          </a:bodyPr>
          <a:lstStyle/>
          <a:p>
            <a:r>
              <a:rPr lang="en-US" dirty="0"/>
              <a:t>Fat Accessibility Concerns in Academic Libraries:</a:t>
            </a:r>
            <a:br>
              <a:rPr lang="en-US" dirty="0"/>
            </a:br>
            <a:r>
              <a:rPr lang="en-US" dirty="0"/>
              <a:t>A Primer</a:t>
            </a:r>
          </a:p>
        </p:txBody>
      </p:sp>
      <p:sp>
        <p:nvSpPr>
          <p:cNvPr id="3" name="Subtitle 2">
            <a:extLst>
              <a:ext uri="{FF2B5EF4-FFF2-40B4-BE49-F238E27FC236}">
                <a16:creationId xmlns:a16="http://schemas.microsoft.com/office/drawing/2014/main" id="{8333FEB2-596F-C55D-E84A-8D29DC00386C}"/>
              </a:ext>
            </a:extLst>
          </p:cNvPr>
          <p:cNvSpPr>
            <a:spLocks noGrp="1"/>
          </p:cNvSpPr>
          <p:nvPr>
            <p:ph type="subTitle" idx="1"/>
          </p:nvPr>
        </p:nvSpPr>
        <p:spPr/>
        <p:txBody>
          <a:bodyPr/>
          <a:lstStyle/>
          <a:p>
            <a:r>
              <a:rPr lang="en-US" dirty="0"/>
              <a:t>Roger Chabot, MLIS, PhD</a:t>
            </a:r>
          </a:p>
          <a:p>
            <a:r>
              <a:rPr lang="en-US" dirty="0"/>
              <a:t>19 June 2025</a:t>
            </a:r>
          </a:p>
          <a:p>
            <a:endParaRPr lang="en-US" dirty="0"/>
          </a:p>
        </p:txBody>
      </p:sp>
    </p:spTree>
    <p:extLst>
      <p:ext uri="{BB962C8B-B14F-4D97-AF65-F5344CB8AC3E}">
        <p14:creationId xmlns:p14="http://schemas.microsoft.com/office/powerpoint/2010/main" val="475701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0B365-5112-0D7F-0AFB-994CFF9809F5}"/>
              </a:ext>
            </a:extLst>
          </p:cNvPr>
          <p:cNvSpPr>
            <a:spLocks noGrp="1"/>
          </p:cNvSpPr>
          <p:nvPr>
            <p:ph type="title"/>
          </p:nvPr>
        </p:nvSpPr>
        <p:spPr/>
        <p:txBody>
          <a:bodyPr/>
          <a:lstStyle/>
          <a:p>
            <a:r>
              <a:rPr lang="en-US" dirty="0"/>
              <a:t>Interpersonal/Cultural Recommendations</a:t>
            </a:r>
          </a:p>
        </p:txBody>
      </p:sp>
      <p:sp>
        <p:nvSpPr>
          <p:cNvPr id="3" name="Content Placeholder 2">
            <a:extLst>
              <a:ext uri="{FF2B5EF4-FFF2-40B4-BE49-F238E27FC236}">
                <a16:creationId xmlns:a16="http://schemas.microsoft.com/office/drawing/2014/main" id="{C20F6D9B-71EA-093D-1EE9-C5B4E109128B}"/>
              </a:ext>
            </a:extLst>
          </p:cNvPr>
          <p:cNvSpPr>
            <a:spLocks noGrp="1"/>
          </p:cNvSpPr>
          <p:nvPr>
            <p:ph idx="1"/>
          </p:nvPr>
        </p:nvSpPr>
        <p:spPr/>
        <p:txBody>
          <a:bodyPr>
            <a:normAutofit/>
          </a:bodyPr>
          <a:lstStyle/>
          <a:p>
            <a:r>
              <a:rPr lang="en-US" dirty="0"/>
              <a:t>Fat concerns are often intersectional</a:t>
            </a:r>
          </a:p>
          <a:p>
            <a:r>
              <a:rPr lang="en-US" dirty="0"/>
              <a:t>Avoid “obesity” (from Latin </a:t>
            </a:r>
            <a:r>
              <a:rPr lang="en-US" i="1" dirty="0"/>
              <a:t>obesus</a:t>
            </a:r>
            <a:r>
              <a:rPr lang="en-US" dirty="0"/>
              <a:t>: “having eaten oneself fat”)</a:t>
            </a:r>
          </a:p>
          <a:p>
            <a:r>
              <a:rPr lang="en-US" dirty="0"/>
              <a:t>“Just concerned about your health” = please don’t</a:t>
            </a:r>
          </a:p>
          <a:p>
            <a:r>
              <a:rPr lang="en-US" dirty="0"/>
              <a:t>Are your employee or user wellness programs size-inclusive or are they merely promoting thinness?</a:t>
            </a:r>
          </a:p>
          <a:p>
            <a:r>
              <a:rPr lang="en-US" dirty="0"/>
              <a:t>Ask library furniture vendors for more fat-friendly options</a:t>
            </a:r>
          </a:p>
          <a:p>
            <a:endParaRPr lang="en-US" dirty="0"/>
          </a:p>
        </p:txBody>
      </p:sp>
    </p:spTree>
    <p:extLst>
      <p:ext uri="{BB962C8B-B14F-4D97-AF65-F5344CB8AC3E}">
        <p14:creationId xmlns:p14="http://schemas.microsoft.com/office/powerpoint/2010/main" val="3376394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C43C7-B8FD-8E89-D357-4E22849D51A4}"/>
              </a:ext>
            </a:extLst>
          </p:cNvPr>
          <p:cNvSpPr>
            <a:spLocks noGrp="1"/>
          </p:cNvSpPr>
          <p:nvPr>
            <p:ph type="title"/>
          </p:nvPr>
        </p:nvSpPr>
        <p:spPr/>
        <p:txBody>
          <a:bodyPr/>
          <a:lstStyle/>
          <a:p>
            <a:r>
              <a:rPr lang="en-US" dirty="0"/>
              <a:t>Contact &amp; References</a:t>
            </a:r>
          </a:p>
        </p:txBody>
      </p:sp>
      <p:sp>
        <p:nvSpPr>
          <p:cNvPr id="3" name="Content Placeholder 2">
            <a:extLst>
              <a:ext uri="{FF2B5EF4-FFF2-40B4-BE49-F238E27FC236}">
                <a16:creationId xmlns:a16="http://schemas.microsoft.com/office/drawing/2014/main" id="{4B84036D-5004-F3C0-19AD-D9DC2C6789BB}"/>
              </a:ext>
            </a:extLst>
          </p:cNvPr>
          <p:cNvSpPr>
            <a:spLocks noGrp="1"/>
          </p:cNvSpPr>
          <p:nvPr>
            <p:ph idx="1"/>
          </p:nvPr>
        </p:nvSpPr>
        <p:spPr>
          <a:xfrm>
            <a:off x="838200" y="1471613"/>
            <a:ext cx="10515600" cy="5021262"/>
          </a:xfrm>
        </p:spPr>
        <p:txBody>
          <a:bodyPr>
            <a:normAutofit fontScale="92500" lnSpcReduction="10000"/>
          </a:bodyPr>
          <a:lstStyle/>
          <a:p>
            <a:pPr marL="0" indent="0" algn="ctr">
              <a:buNone/>
            </a:pPr>
            <a:r>
              <a:rPr lang="en-US" sz="3600" dirty="0"/>
              <a:t>rchabot2@uwo.ca</a:t>
            </a:r>
          </a:p>
          <a:p>
            <a:endParaRPr lang="en-CA" sz="1400" dirty="0"/>
          </a:p>
          <a:p>
            <a:r>
              <a:rPr lang="en-CA" sz="1400" dirty="0"/>
              <a:t>Angell, Katelyn, and Charlotte Price. 2012. “Fat Bodies in Thin Books: Information Bias and Body Image in Academic Libraries.” </a:t>
            </a:r>
            <a:r>
              <a:rPr lang="en-CA" sz="1400" i="1" dirty="0"/>
              <a:t>Fat Studies </a:t>
            </a:r>
            <a:r>
              <a:rPr lang="en-CA" sz="1400" dirty="0"/>
              <a:t>1 (2): 153-65. </a:t>
            </a:r>
          </a:p>
          <a:p>
            <a:r>
              <a:rPr lang="en-CA" sz="1400" dirty="0"/>
              <a:t>Brown, Heather. 2018. “‘There’s Always Stomach on the Table and Then I Gotta Write!’: Physical Space and Learning in Fat College Women.” </a:t>
            </a:r>
            <a:r>
              <a:rPr lang="en-CA" sz="1400" i="1" dirty="0"/>
              <a:t>Fat Studies </a:t>
            </a:r>
            <a:r>
              <a:rPr lang="en-CA" sz="1400" dirty="0"/>
              <a:t>7 (1): 11-20. </a:t>
            </a:r>
          </a:p>
          <a:p>
            <a:r>
              <a:rPr lang="en-CA" sz="1400" dirty="0"/>
              <a:t>Chabot, Roger. 2021. “Is the Library for ‘Every Body’? Examining Fatphobia in Library Spaces through Online Library Furniture Catalogues.” </a:t>
            </a:r>
            <a:r>
              <a:rPr lang="en-CA" sz="1400" i="1" dirty="0"/>
              <a:t>Canadian Journal of Information and Library Science </a:t>
            </a:r>
            <a:r>
              <a:rPr lang="en-CA" sz="1400" dirty="0"/>
              <a:t>44</a:t>
            </a:r>
            <a:r>
              <a:rPr lang="en-CA" sz="1400" i="1" dirty="0"/>
              <a:t> </a:t>
            </a:r>
            <a:r>
              <a:rPr lang="en-CA" sz="1400" dirty="0"/>
              <a:t>(2–3): 12–30.</a:t>
            </a:r>
          </a:p>
          <a:p>
            <a:r>
              <a:rPr lang="en-CA" sz="1400" dirty="0"/>
              <a:t>Fisanick, Christina. 2006. “Evaluating the Absent Presence: The Professor’s Body at Tenure and Promotion.” </a:t>
            </a:r>
            <a:r>
              <a:rPr lang="en-CA" sz="1400" i="1" dirty="0"/>
              <a:t>The Review of Education, Pedagogy, and Cultural Studies</a:t>
            </a:r>
            <a:r>
              <a:rPr lang="en-CA" sz="1400" dirty="0"/>
              <a:t> 28: 325–38.</a:t>
            </a:r>
          </a:p>
          <a:p>
            <a:r>
              <a:rPr lang="en-CA" sz="1400" dirty="0"/>
              <a:t>Gordon, Aubrey. 2020. </a:t>
            </a:r>
            <a:r>
              <a:rPr lang="en-CA" sz="1400" i="1" dirty="0"/>
              <a:t>What We Don’t Talk About When We Talk About Fat</a:t>
            </a:r>
            <a:r>
              <a:rPr lang="en-CA" sz="1400" dirty="0"/>
              <a:t>. Beacon Press.</a:t>
            </a:r>
          </a:p>
          <a:p>
            <a:r>
              <a:rPr lang="en-CA" sz="1400" dirty="0"/>
              <a:t>Heath, Wesley. 2021. “Making Room for Fat Student Affairs Professionals in Higher Education.” PhD diss., Louisiana State University. </a:t>
            </a:r>
          </a:p>
          <a:p>
            <a:r>
              <a:rPr lang="en-CA" sz="1400" dirty="0"/>
              <a:t>Hetrick, Ashley, and Derek Attig. 2009. “Sitting Pretty: Fat Bodies, Classroom Desks, and Academic Excess.” In </a:t>
            </a:r>
            <a:r>
              <a:rPr lang="en-CA" sz="1400" i="1" dirty="0"/>
              <a:t>The Fat Studies Reader</a:t>
            </a:r>
            <a:r>
              <a:rPr lang="en-CA" sz="1400" dirty="0"/>
              <a:t>, edited by Esther </a:t>
            </a:r>
            <a:r>
              <a:rPr lang="en-CA" sz="1400" dirty="0" err="1"/>
              <a:t>Rothblum</a:t>
            </a:r>
            <a:r>
              <a:rPr lang="en-CA" sz="1400" dirty="0"/>
              <a:t>, and Sondra </a:t>
            </a:r>
            <a:r>
              <a:rPr lang="en-CA" sz="1400" dirty="0" err="1"/>
              <a:t>Solovay</a:t>
            </a:r>
            <a:r>
              <a:rPr lang="en-CA" sz="1400" dirty="0"/>
              <a:t>, 197-204. New York: New York University Press.</a:t>
            </a:r>
          </a:p>
          <a:p>
            <a:r>
              <a:rPr lang="en-CA" sz="1400" dirty="0"/>
              <a:t>Hunt, Andrea, and Tammy Rhodes. 2018. “Fat Pedagogy and Microaggressions: Experiences of Professionals Working in Higher Education Settings.” </a:t>
            </a:r>
            <a:r>
              <a:rPr lang="en-CA" sz="1400" i="1" dirty="0"/>
              <a:t>Fat Studies </a:t>
            </a:r>
            <a:r>
              <a:rPr lang="en-CA" sz="1400" dirty="0"/>
              <a:t>7 (1): 21-32</a:t>
            </a:r>
          </a:p>
          <a:p>
            <a:r>
              <a:rPr lang="en-CA" sz="1400" dirty="0"/>
              <a:t>Tischner, Irmgard, and Helen Malson. 2008. “Exploring the Politics of Women’s In/Visible ‘Large’ Bodies.” </a:t>
            </a:r>
            <a:r>
              <a:rPr lang="en-CA" sz="1400" i="1" dirty="0"/>
              <a:t>Feminism &amp; Psychology </a:t>
            </a:r>
            <a:r>
              <a:rPr lang="en-CA" sz="1400" dirty="0"/>
              <a:t>18: 260–7. </a:t>
            </a:r>
          </a:p>
          <a:p>
            <a:r>
              <a:rPr lang="en-CA" sz="1400" dirty="0"/>
              <a:t>Versluis, Ali, Carli Agostino, and Melanie Cassidy. 2020. “Fat, Fit, and Fem: Exploring Performative Femininity for Fat Female Librarians.” In </a:t>
            </a:r>
            <a:r>
              <a:rPr lang="en-CA" sz="1400" i="1" dirty="0"/>
              <a:t>Deconstructing Service in Libraries: Intersections of Identities and Expectations</a:t>
            </a:r>
            <a:r>
              <a:rPr lang="en-CA" sz="1400" dirty="0"/>
              <a:t>, edited by Veronica Arellano Douglas, and Joanna Gadsby, 55-77. </a:t>
            </a:r>
          </a:p>
          <a:p>
            <a:pPr marL="0" indent="0" algn="ctr">
              <a:buNone/>
            </a:pPr>
            <a:endParaRPr lang="en-US" sz="3600" dirty="0">
              <a:ln w="12700">
                <a:solidFill>
                  <a:schemeClr val="tx1"/>
                </a:solidFill>
              </a:ln>
            </a:endParaRPr>
          </a:p>
        </p:txBody>
      </p:sp>
      <p:cxnSp>
        <p:nvCxnSpPr>
          <p:cNvPr id="8" name="Straight Connector 7">
            <a:extLst>
              <a:ext uri="{FF2B5EF4-FFF2-40B4-BE49-F238E27FC236}">
                <a16:creationId xmlns:a16="http://schemas.microsoft.com/office/drawing/2014/main" id="{56B0960E-AC1E-4EAC-CE2B-DD38997DADD2}"/>
              </a:ext>
              <a:ext uri="{C183D7F6-B498-43B3-948B-1728B52AA6E4}">
                <adec:decorative xmlns:adec="http://schemas.microsoft.com/office/drawing/2017/decorative" val="1"/>
              </a:ext>
            </a:extLst>
          </p:cNvPr>
          <p:cNvCxnSpPr>
            <a:cxnSpLocks/>
          </p:cNvCxnSpPr>
          <p:nvPr/>
        </p:nvCxnSpPr>
        <p:spPr>
          <a:xfrm flipV="1">
            <a:off x="2402681" y="2043113"/>
            <a:ext cx="7386638"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67539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B20E1-5A19-1AC2-4B64-3201473EF837}"/>
              </a:ext>
            </a:extLst>
          </p:cNvPr>
          <p:cNvSpPr>
            <a:spLocks noGrp="1"/>
          </p:cNvSpPr>
          <p:nvPr>
            <p:ph type="title"/>
          </p:nvPr>
        </p:nvSpPr>
        <p:spPr/>
        <p:txBody>
          <a:bodyPr/>
          <a:lstStyle/>
          <a:p>
            <a:r>
              <a:rPr lang="en-US" dirty="0"/>
              <a:t>Anti-Fatness</a:t>
            </a:r>
          </a:p>
        </p:txBody>
      </p:sp>
      <p:sp>
        <p:nvSpPr>
          <p:cNvPr id="3" name="Content Placeholder 2">
            <a:extLst>
              <a:ext uri="{FF2B5EF4-FFF2-40B4-BE49-F238E27FC236}">
                <a16:creationId xmlns:a16="http://schemas.microsoft.com/office/drawing/2014/main" id="{A19329E1-29B5-32A3-C807-687D76E872A3}"/>
              </a:ext>
            </a:extLst>
          </p:cNvPr>
          <p:cNvSpPr>
            <a:spLocks noGrp="1"/>
          </p:cNvSpPr>
          <p:nvPr>
            <p:ph idx="1"/>
          </p:nvPr>
        </p:nvSpPr>
        <p:spPr/>
        <p:txBody>
          <a:bodyPr/>
          <a:lstStyle/>
          <a:p>
            <a:pPr marL="0" indent="0">
              <a:buNone/>
            </a:pPr>
            <a:r>
              <a:rPr lang="en-CA" sz="3600" dirty="0"/>
              <a:t>“Anti-fatness and anti-fat bias are umbrella terms that describe the attitudes, behaviours, and social systems that specifically marginalized, exclude, underserve, and oppress fat bodies. </a:t>
            </a:r>
          </a:p>
          <a:p>
            <a:pPr marL="0" indent="0">
              <a:buNone/>
            </a:pPr>
            <a:r>
              <a:rPr lang="en-CA" sz="3600" dirty="0"/>
              <a:t>They refer both to individual bigotry as well as institutional policies designed to marginalized fat people” </a:t>
            </a:r>
            <a:r>
              <a:rPr lang="en-CA" dirty="0"/>
              <a:t>(Gordon, 2020, p. 10)</a:t>
            </a:r>
          </a:p>
          <a:p>
            <a:pPr marL="0" indent="0">
              <a:buNone/>
            </a:pPr>
            <a:endParaRPr lang="en-CA" dirty="0"/>
          </a:p>
          <a:p>
            <a:endParaRPr lang="en-US" dirty="0"/>
          </a:p>
        </p:txBody>
      </p:sp>
    </p:spTree>
    <p:extLst>
      <p:ext uri="{BB962C8B-B14F-4D97-AF65-F5344CB8AC3E}">
        <p14:creationId xmlns:p14="http://schemas.microsoft.com/office/powerpoint/2010/main" val="3447479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3B7BD-FD76-EFAD-9AF3-A52C3914574A}"/>
              </a:ext>
            </a:extLst>
          </p:cNvPr>
          <p:cNvSpPr>
            <a:spLocks noGrp="1"/>
          </p:cNvSpPr>
          <p:nvPr>
            <p:ph type="title"/>
          </p:nvPr>
        </p:nvSpPr>
        <p:spPr/>
        <p:txBody>
          <a:bodyPr/>
          <a:lstStyle/>
          <a:p>
            <a:r>
              <a:rPr lang="en-US" dirty="0"/>
              <a:t>The War on Fat</a:t>
            </a:r>
          </a:p>
        </p:txBody>
      </p:sp>
      <p:sp>
        <p:nvSpPr>
          <p:cNvPr id="4" name="Text Placeholder 3">
            <a:extLst>
              <a:ext uri="{FF2B5EF4-FFF2-40B4-BE49-F238E27FC236}">
                <a16:creationId xmlns:a16="http://schemas.microsoft.com/office/drawing/2014/main" id="{BD728310-2C0B-18AB-0D2D-7EB15EB2A204}"/>
              </a:ext>
            </a:extLst>
          </p:cNvPr>
          <p:cNvSpPr>
            <a:spLocks noGrp="1"/>
          </p:cNvSpPr>
          <p:nvPr>
            <p:ph type="body" idx="1"/>
          </p:nvPr>
        </p:nvSpPr>
        <p:spPr/>
        <p:txBody>
          <a:bodyPr/>
          <a:lstStyle/>
          <a:p>
            <a:r>
              <a:rPr lang="en-US" sz="3200" dirty="0"/>
              <a:t>Fat	</a:t>
            </a:r>
            <a:r>
              <a:rPr lang="en-US" dirty="0"/>
              <a:t>	</a:t>
            </a:r>
          </a:p>
        </p:txBody>
      </p:sp>
      <p:sp>
        <p:nvSpPr>
          <p:cNvPr id="5" name="Content Placeholder 4">
            <a:extLst>
              <a:ext uri="{FF2B5EF4-FFF2-40B4-BE49-F238E27FC236}">
                <a16:creationId xmlns:a16="http://schemas.microsoft.com/office/drawing/2014/main" id="{71A673A9-CA37-2C73-08A1-0976C5A3EDF4}"/>
              </a:ext>
            </a:extLst>
          </p:cNvPr>
          <p:cNvSpPr>
            <a:spLocks noGrp="1"/>
          </p:cNvSpPr>
          <p:nvPr>
            <p:ph sz="half" idx="2"/>
          </p:nvPr>
        </p:nvSpPr>
        <p:spPr/>
        <p:txBody>
          <a:bodyPr/>
          <a:lstStyle/>
          <a:p>
            <a:r>
              <a:rPr lang="en-US" dirty="0"/>
              <a:t>Uncontrolled</a:t>
            </a:r>
          </a:p>
          <a:p>
            <a:r>
              <a:rPr lang="en-US" dirty="0"/>
              <a:t>Unhealthy</a:t>
            </a:r>
          </a:p>
          <a:p>
            <a:r>
              <a:rPr lang="en-US" dirty="0"/>
              <a:t>Sinful</a:t>
            </a:r>
          </a:p>
          <a:p>
            <a:r>
              <a:rPr lang="en-US" dirty="0"/>
              <a:t>Damned</a:t>
            </a:r>
          </a:p>
          <a:p>
            <a:r>
              <a:rPr lang="en-US" dirty="0"/>
              <a:t>Failure</a:t>
            </a:r>
          </a:p>
          <a:p>
            <a:r>
              <a:rPr lang="en-US" dirty="0"/>
              <a:t>Risky</a:t>
            </a:r>
          </a:p>
          <a:p>
            <a:r>
              <a:rPr lang="en-US" dirty="0"/>
              <a:t>Leads to death</a:t>
            </a:r>
          </a:p>
          <a:p>
            <a:endParaRPr lang="en-US" dirty="0"/>
          </a:p>
        </p:txBody>
      </p:sp>
      <p:sp>
        <p:nvSpPr>
          <p:cNvPr id="6" name="Text Placeholder 5">
            <a:extLst>
              <a:ext uri="{FF2B5EF4-FFF2-40B4-BE49-F238E27FC236}">
                <a16:creationId xmlns:a16="http://schemas.microsoft.com/office/drawing/2014/main" id="{5B6797C1-B633-DDAC-E452-BEFEAE8785B4}"/>
              </a:ext>
            </a:extLst>
          </p:cNvPr>
          <p:cNvSpPr>
            <a:spLocks noGrp="1"/>
          </p:cNvSpPr>
          <p:nvPr>
            <p:ph type="body" sz="quarter" idx="3"/>
          </p:nvPr>
        </p:nvSpPr>
        <p:spPr/>
        <p:txBody>
          <a:bodyPr>
            <a:normAutofit/>
          </a:bodyPr>
          <a:lstStyle/>
          <a:p>
            <a:r>
              <a:rPr lang="en-US" sz="3200" dirty="0"/>
              <a:t>Thin</a:t>
            </a:r>
          </a:p>
        </p:txBody>
      </p:sp>
      <p:sp>
        <p:nvSpPr>
          <p:cNvPr id="7" name="Content Placeholder 6">
            <a:extLst>
              <a:ext uri="{FF2B5EF4-FFF2-40B4-BE49-F238E27FC236}">
                <a16:creationId xmlns:a16="http://schemas.microsoft.com/office/drawing/2014/main" id="{9B249C32-44E1-6E3A-95E8-CC7E57D2C448}"/>
              </a:ext>
            </a:extLst>
          </p:cNvPr>
          <p:cNvSpPr>
            <a:spLocks noGrp="1"/>
          </p:cNvSpPr>
          <p:nvPr>
            <p:ph sz="quarter" idx="4"/>
          </p:nvPr>
        </p:nvSpPr>
        <p:spPr/>
        <p:txBody>
          <a:bodyPr/>
          <a:lstStyle/>
          <a:p>
            <a:r>
              <a:rPr lang="en-US" dirty="0"/>
              <a:t>Disciplined</a:t>
            </a:r>
          </a:p>
          <a:p>
            <a:r>
              <a:rPr lang="en-US" dirty="0"/>
              <a:t>Healthy</a:t>
            </a:r>
          </a:p>
          <a:p>
            <a:r>
              <a:rPr lang="en-US" dirty="0"/>
              <a:t>Virtuous</a:t>
            </a:r>
          </a:p>
          <a:p>
            <a:r>
              <a:rPr lang="en-US" dirty="0"/>
              <a:t>Salvation</a:t>
            </a:r>
          </a:p>
          <a:p>
            <a:r>
              <a:rPr lang="en-US" dirty="0"/>
              <a:t>Success</a:t>
            </a:r>
          </a:p>
          <a:p>
            <a:r>
              <a:rPr lang="en-US" dirty="0"/>
              <a:t>Safety</a:t>
            </a:r>
          </a:p>
          <a:p>
            <a:r>
              <a:rPr lang="en-US" dirty="0"/>
              <a:t>Leads to life</a:t>
            </a:r>
          </a:p>
          <a:p>
            <a:endParaRPr lang="en-US" dirty="0"/>
          </a:p>
        </p:txBody>
      </p:sp>
    </p:spTree>
    <p:extLst>
      <p:ext uri="{BB962C8B-B14F-4D97-AF65-F5344CB8AC3E}">
        <p14:creationId xmlns:p14="http://schemas.microsoft.com/office/powerpoint/2010/main" val="3924820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2961259D-605E-E200-FF9F-7C8C71D7C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0D1B91-C734-26AF-3D31-D1278B34C2EA}"/>
              </a:ext>
            </a:extLst>
          </p:cNvPr>
          <p:cNvSpPr>
            <a:spLocks noGrp="1"/>
          </p:cNvSpPr>
          <p:nvPr>
            <p:ph type="title"/>
          </p:nvPr>
        </p:nvSpPr>
        <p:spPr>
          <a:xfrm>
            <a:off x="612647" y="134276"/>
            <a:ext cx="6035040" cy="1529932"/>
          </a:xfrm>
        </p:spPr>
        <p:txBody>
          <a:bodyPr anchor="b">
            <a:normAutofit/>
          </a:bodyPr>
          <a:lstStyle/>
          <a:p>
            <a:r>
              <a:rPr lang="en-US" dirty="0"/>
              <a:t>Fat Research in Higher Education (Students)</a:t>
            </a:r>
          </a:p>
        </p:txBody>
      </p:sp>
      <p:sp>
        <p:nvSpPr>
          <p:cNvPr id="3" name="Content Placeholder 2">
            <a:extLst>
              <a:ext uri="{FF2B5EF4-FFF2-40B4-BE49-F238E27FC236}">
                <a16:creationId xmlns:a16="http://schemas.microsoft.com/office/drawing/2014/main" id="{F301C910-4FEA-C54C-DCB6-A38C22179CF9}"/>
              </a:ext>
            </a:extLst>
          </p:cNvPr>
          <p:cNvSpPr>
            <a:spLocks noGrp="1"/>
          </p:cNvSpPr>
          <p:nvPr>
            <p:ph idx="1"/>
          </p:nvPr>
        </p:nvSpPr>
        <p:spPr>
          <a:xfrm>
            <a:off x="612647" y="1664208"/>
            <a:ext cx="6859716" cy="5059516"/>
          </a:xfrm>
        </p:spPr>
        <p:txBody>
          <a:bodyPr>
            <a:normAutofit/>
          </a:bodyPr>
          <a:lstStyle/>
          <a:p>
            <a:pPr marL="0" indent="0">
              <a:buNone/>
            </a:pPr>
            <a:r>
              <a:rPr lang="en-US" sz="2400" dirty="0"/>
              <a:t>Hetrick and Attig (2009)</a:t>
            </a:r>
          </a:p>
          <a:p>
            <a:pPr lvl="1"/>
            <a:r>
              <a:rPr lang="en-US" sz="2000" dirty="0"/>
              <a:t>Classroom spaces function not only to shape students’ minds intellectually, but also to shape their bodies by promoting a homogeneously-sized student population, a message violently enacted through rigid and unforgiving furniture</a:t>
            </a:r>
          </a:p>
          <a:p>
            <a:pPr lvl="1"/>
            <a:endParaRPr lang="en-US" sz="1700" dirty="0"/>
          </a:p>
          <a:p>
            <a:pPr marL="0" indent="0">
              <a:buNone/>
            </a:pPr>
            <a:r>
              <a:rPr lang="en-US" sz="2400" dirty="0"/>
              <a:t>Brown (2018)</a:t>
            </a:r>
          </a:p>
          <a:p>
            <a:pPr lvl="1"/>
            <a:r>
              <a:rPr lang="en-US" sz="2000" dirty="0"/>
              <a:t>Fat-unfriendly spaces and social shame negatively impacts students’ construction of themselves as learners in the classroom</a:t>
            </a:r>
          </a:p>
          <a:p>
            <a:pPr lvl="1"/>
            <a:r>
              <a:rPr lang="en-US" sz="2000" dirty="0"/>
              <a:t>Caused them to question the “validity of their assertions and their right to belong on campus, especially when they felt they were being judged as bodies rather than as learners” (14). </a:t>
            </a:r>
          </a:p>
        </p:txBody>
      </p:sp>
      <p:pic>
        <p:nvPicPr>
          <p:cNvPr id="1026" name="Picture 2" descr="Rows of chairs in a lecture hall with small desks attached.&#10;">
            <a:extLst>
              <a:ext uri="{FF2B5EF4-FFF2-40B4-BE49-F238E27FC236}">
                <a16:creationId xmlns:a16="http://schemas.microsoft.com/office/drawing/2014/main" id="{EBA34004-EFA0-B623-058E-C9F90C6A77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7469" r="35361" b="-1"/>
          <a:stretch>
            <a:fillRect/>
          </a:stretch>
        </p:blipFill>
        <p:spPr bwMode="auto">
          <a:xfrm>
            <a:off x="7817168" y="0"/>
            <a:ext cx="4846320" cy="685799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ED304C-389D-5574-4A51-D32A1CDC1569}"/>
              </a:ext>
            </a:extLst>
          </p:cNvPr>
          <p:cNvSpPr txBox="1"/>
          <p:nvPr/>
        </p:nvSpPr>
        <p:spPr>
          <a:xfrm>
            <a:off x="9275256" y="6462114"/>
            <a:ext cx="4086225" cy="261610"/>
          </a:xfrm>
          <a:prstGeom prst="rect">
            <a:avLst/>
          </a:prstGeom>
          <a:noFill/>
        </p:spPr>
        <p:txBody>
          <a:bodyPr wrap="square" rtlCol="0">
            <a:spAutoFit/>
          </a:bodyPr>
          <a:lstStyle/>
          <a:p>
            <a:r>
              <a:rPr lang="en-US" sz="1050" dirty="0">
                <a:solidFill>
                  <a:schemeClr val="bg1"/>
                </a:solidFill>
              </a:rPr>
              <a:t>https://</a:t>
            </a:r>
            <a:r>
              <a:rPr lang="en-US" sz="1050" dirty="0" err="1">
                <a:solidFill>
                  <a:schemeClr val="bg1"/>
                </a:solidFill>
              </a:rPr>
              <a:t>navettadesign.com</a:t>
            </a:r>
            <a:r>
              <a:rPr lang="en-US" sz="1050" dirty="0">
                <a:solidFill>
                  <a:schemeClr val="bg1"/>
                </a:solidFill>
              </a:rPr>
              <a:t>/product-type/lecture-hall/</a:t>
            </a:r>
          </a:p>
        </p:txBody>
      </p:sp>
    </p:spTree>
    <p:extLst>
      <p:ext uri="{BB962C8B-B14F-4D97-AF65-F5344CB8AC3E}">
        <p14:creationId xmlns:p14="http://schemas.microsoft.com/office/powerpoint/2010/main" val="306756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201DB-9BC7-3BF9-2B45-F7D83B0F03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905726-8051-3CC0-D4F8-BF14CB2C6DCC}"/>
              </a:ext>
            </a:extLst>
          </p:cNvPr>
          <p:cNvSpPr>
            <a:spLocks noGrp="1"/>
          </p:cNvSpPr>
          <p:nvPr>
            <p:ph type="title"/>
          </p:nvPr>
        </p:nvSpPr>
        <p:spPr>
          <a:xfrm>
            <a:off x="838199" y="365125"/>
            <a:ext cx="10963275" cy="1325563"/>
          </a:xfrm>
        </p:spPr>
        <p:txBody>
          <a:bodyPr/>
          <a:lstStyle/>
          <a:p>
            <a:r>
              <a:rPr lang="en-US" dirty="0"/>
              <a:t>Fat Research in Higher Education (Staff/Faculty)</a:t>
            </a:r>
          </a:p>
        </p:txBody>
      </p:sp>
      <p:sp>
        <p:nvSpPr>
          <p:cNvPr id="3" name="Content Placeholder 2">
            <a:extLst>
              <a:ext uri="{FF2B5EF4-FFF2-40B4-BE49-F238E27FC236}">
                <a16:creationId xmlns:a16="http://schemas.microsoft.com/office/drawing/2014/main" id="{7E766525-E128-0103-BCDB-CDE1C6AF5061}"/>
              </a:ext>
            </a:extLst>
          </p:cNvPr>
          <p:cNvSpPr>
            <a:spLocks noGrp="1"/>
          </p:cNvSpPr>
          <p:nvPr>
            <p:ph idx="1"/>
          </p:nvPr>
        </p:nvSpPr>
        <p:spPr>
          <a:xfrm>
            <a:off x="838200" y="1825625"/>
            <a:ext cx="10515600" cy="4667250"/>
          </a:xfrm>
        </p:spPr>
        <p:txBody>
          <a:bodyPr>
            <a:normAutofit lnSpcReduction="10000"/>
          </a:bodyPr>
          <a:lstStyle/>
          <a:p>
            <a:pPr marL="0" indent="0">
              <a:buNone/>
            </a:pPr>
            <a:r>
              <a:rPr lang="en-US" dirty="0"/>
              <a:t>Fisanick (2006)</a:t>
            </a:r>
          </a:p>
          <a:p>
            <a:pPr lvl="1"/>
            <a:r>
              <a:rPr lang="en-US" dirty="0"/>
              <a:t>Fat faculty members face discrimination in the promotion and tenure process.</a:t>
            </a:r>
          </a:p>
          <a:p>
            <a:pPr marL="0" indent="0">
              <a:buNone/>
            </a:pPr>
            <a:r>
              <a:rPr lang="en-US" dirty="0"/>
              <a:t>Tischner and Malson (2008)</a:t>
            </a:r>
          </a:p>
          <a:p>
            <a:pPr lvl="1"/>
            <a:r>
              <a:rPr lang="en-US" dirty="0"/>
              <a:t>Fat faculty members and employees are perceived as less credible, knowledgeable, and competent by their peers.</a:t>
            </a:r>
          </a:p>
          <a:p>
            <a:pPr marL="0" indent="0">
              <a:buNone/>
            </a:pPr>
            <a:r>
              <a:rPr lang="en-US" dirty="0"/>
              <a:t>Hunt and Rhodes (2018)</a:t>
            </a:r>
          </a:p>
          <a:p>
            <a:pPr lvl="1"/>
            <a:r>
              <a:rPr lang="en-US" dirty="0"/>
              <a:t>Fat faculty and employees report being body shamed, verbally abused, and subjected to microaggressions.</a:t>
            </a:r>
          </a:p>
          <a:p>
            <a:pPr marL="0" indent="0">
              <a:buNone/>
            </a:pPr>
            <a:r>
              <a:rPr lang="en-US" dirty="0"/>
              <a:t>Heath (2021)</a:t>
            </a:r>
          </a:p>
          <a:p>
            <a:pPr lvl="1"/>
            <a:r>
              <a:rPr lang="en-US" dirty="0"/>
              <a:t>Fat employees faced prejudice and were provided fewer resources, prompting them to consider leaving higher education.</a:t>
            </a:r>
          </a:p>
        </p:txBody>
      </p:sp>
    </p:spTree>
    <p:extLst>
      <p:ext uri="{BB962C8B-B14F-4D97-AF65-F5344CB8AC3E}">
        <p14:creationId xmlns:p14="http://schemas.microsoft.com/office/powerpoint/2010/main" val="1290498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65F4D-AA52-29B6-3637-512204738610}"/>
              </a:ext>
            </a:extLst>
          </p:cNvPr>
          <p:cNvSpPr>
            <a:spLocks noGrp="1"/>
          </p:cNvSpPr>
          <p:nvPr>
            <p:ph type="title"/>
          </p:nvPr>
        </p:nvSpPr>
        <p:spPr/>
        <p:txBody>
          <a:bodyPr/>
          <a:lstStyle/>
          <a:p>
            <a:r>
              <a:rPr lang="en-US" dirty="0"/>
              <a:t>Fat research in LIS (1)</a:t>
            </a:r>
          </a:p>
        </p:txBody>
      </p:sp>
      <p:sp>
        <p:nvSpPr>
          <p:cNvPr id="3" name="Content Placeholder 2">
            <a:extLst>
              <a:ext uri="{FF2B5EF4-FFF2-40B4-BE49-F238E27FC236}">
                <a16:creationId xmlns:a16="http://schemas.microsoft.com/office/drawing/2014/main" id="{387092EA-A1B5-9C7B-608A-DF8A4E1914FB}"/>
              </a:ext>
            </a:extLst>
          </p:cNvPr>
          <p:cNvSpPr>
            <a:spLocks noGrp="1"/>
          </p:cNvSpPr>
          <p:nvPr>
            <p:ph idx="1"/>
          </p:nvPr>
        </p:nvSpPr>
        <p:spPr>
          <a:xfrm>
            <a:off x="838200" y="1690687"/>
            <a:ext cx="10515600" cy="4486275"/>
          </a:xfrm>
        </p:spPr>
        <p:txBody>
          <a:bodyPr>
            <a:normAutofit/>
          </a:bodyPr>
          <a:lstStyle/>
          <a:p>
            <a:pPr marL="0" indent="0">
              <a:buNone/>
            </a:pPr>
            <a:r>
              <a:rPr lang="en-US" dirty="0"/>
              <a:t>Angell and Price (2012)</a:t>
            </a:r>
          </a:p>
          <a:p>
            <a:pPr lvl="1"/>
            <a:r>
              <a:rPr lang="en-US" dirty="0"/>
              <a:t>How fat studies and fat politics is represented in the Library of Congress Classification</a:t>
            </a:r>
          </a:p>
          <a:p>
            <a:pPr lvl="1"/>
            <a:r>
              <a:rPr lang="en-US" dirty="0"/>
              <a:t>Virtually none classified in Class H, but instead in Class R</a:t>
            </a:r>
          </a:p>
          <a:p>
            <a:pPr marL="0" indent="0">
              <a:buNone/>
            </a:pPr>
            <a:r>
              <a:rPr lang="en-US" dirty="0"/>
              <a:t>Versluis, Agostino, and Cassidy (2020)</a:t>
            </a:r>
          </a:p>
          <a:p>
            <a:pPr lvl="1"/>
            <a:r>
              <a:rPr lang="en-US" dirty="0"/>
              <a:t>Studied experiences of fat female academic librarians</a:t>
            </a:r>
          </a:p>
          <a:p>
            <a:pPr lvl="1"/>
            <a:r>
              <a:rPr lang="en-US" dirty="0"/>
              <a:t>Must not only work to </a:t>
            </a:r>
            <a:r>
              <a:rPr lang="en-US" dirty="0" err="1"/>
              <a:t>invisibilize</a:t>
            </a:r>
            <a:r>
              <a:rPr lang="en-US" dirty="0"/>
              <a:t> the coding of librarianship as a feminized profession in the male-coded academy, but also must perform, to the best of their ability, a normative body</a:t>
            </a:r>
          </a:p>
          <a:p>
            <a:pPr lvl="1"/>
            <a:r>
              <a:rPr lang="en-US" dirty="0"/>
              <a:t>Double-whammy of feeling non-belonging in academic spaces (professionally and physically)</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94579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03AD-250C-FF2D-C99F-E2079B0C95CE}"/>
              </a:ext>
            </a:extLst>
          </p:cNvPr>
          <p:cNvSpPr>
            <a:spLocks noGrp="1"/>
          </p:cNvSpPr>
          <p:nvPr>
            <p:ph type="title"/>
          </p:nvPr>
        </p:nvSpPr>
        <p:spPr/>
        <p:txBody>
          <a:bodyPr/>
          <a:lstStyle/>
          <a:p>
            <a:r>
              <a:rPr lang="en-US" dirty="0"/>
              <a:t>Fat Research in LIS (2)</a:t>
            </a:r>
          </a:p>
        </p:txBody>
      </p:sp>
      <p:sp>
        <p:nvSpPr>
          <p:cNvPr id="3" name="Content Placeholder 2">
            <a:extLst>
              <a:ext uri="{FF2B5EF4-FFF2-40B4-BE49-F238E27FC236}">
                <a16:creationId xmlns:a16="http://schemas.microsoft.com/office/drawing/2014/main" id="{0A30CD93-8D90-3741-48EF-B3F8830BD7AC}"/>
              </a:ext>
            </a:extLst>
          </p:cNvPr>
          <p:cNvSpPr>
            <a:spLocks noGrp="1"/>
          </p:cNvSpPr>
          <p:nvPr>
            <p:ph idx="1"/>
          </p:nvPr>
        </p:nvSpPr>
        <p:spPr/>
        <p:txBody>
          <a:bodyPr>
            <a:normAutofit/>
          </a:bodyPr>
          <a:lstStyle/>
          <a:p>
            <a:pPr marL="0" indent="0">
              <a:buNone/>
            </a:pPr>
            <a:r>
              <a:rPr lang="en-US" dirty="0"/>
              <a:t>Chabot (2021)</a:t>
            </a:r>
          </a:p>
          <a:p>
            <a:pPr lvl="1"/>
            <a:r>
              <a:rPr lang="en-US" dirty="0"/>
              <a:t>Chair seat </a:t>
            </a:r>
            <a:r>
              <a:rPr lang="en-CA" dirty="0"/>
              <a:t>dimensions are predominantly 17-19 inches wide by 17-25 inches deep. </a:t>
            </a:r>
            <a:endParaRPr lang="en-US" dirty="0"/>
          </a:p>
          <a:p>
            <a:pPr lvl="1"/>
            <a:r>
              <a:rPr lang="en-CA" dirty="0"/>
              <a:t>Weight loads</a:t>
            </a:r>
          </a:p>
          <a:p>
            <a:pPr lvl="2"/>
            <a:r>
              <a:rPr lang="en-CA" dirty="0"/>
              <a:t>Folding chairs: 150 to 165 lbs (68 to 75 kg)</a:t>
            </a:r>
          </a:p>
          <a:p>
            <a:pPr lvl="2"/>
            <a:r>
              <a:rPr lang="en-CA" dirty="0"/>
              <a:t>Most common: 250 to 300 lbs (113 to 136 kg)</a:t>
            </a:r>
          </a:p>
          <a:p>
            <a:pPr lvl="2"/>
            <a:r>
              <a:rPr lang="en-CA" dirty="0"/>
              <a:t>Only one company had an “Oversize” section, load up to 500 lbs (227 kg).</a:t>
            </a:r>
            <a:r>
              <a:rPr lang="en-CA" dirty="0">
                <a:effectLst/>
              </a:rPr>
              <a:t> </a:t>
            </a:r>
            <a:endParaRPr lang="en-US" dirty="0"/>
          </a:p>
          <a:p>
            <a:pPr lvl="1"/>
            <a:r>
              <a:rPr lang="en-US" dirty="0"/>
              <a:t>Online library furniture catalogues do a poor job at providing furniture weight loads and seat dimensions (either not present or buried)</a:t>
            </a:r>
          </a:p>
          <a:p>
            <a:pPr lvl="1"/>
            <a:r>
              <a:rPr lang="en-US" dirty="0"/>
              <a:t>Fat inaccessibility has impact on belonging, ability to be an equal citizen in democracy</a:t>
            </a:r>
          </a:p>
        </p:txBody>
      </p:sp>
    </p:spTree>
    <p:extLst>
      <p:ext uri="{BB962C8B-B14F-4D97-AF65-F5344CB8AC3E}">
        <p14:creationId xmlns:p14="http://schemas.microsoft.com/office/powerpoint/2010/main" val="399818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CEA1-EC55-D757-EF79-8A4CA87FDA4E}"/>
              </a:ext>
            </a:extLst>
          </p:cNvPr>
          <p:cNvSpPr>
            <a:spLocks noGrp="1"/>
          </p:cNvSpPr>
          <p:nvPr>
            <p:ph type="title"/>
          </p:nvPr>
        </p:nvSpPr>
        <p:spPr/>
        <p:txBody>
          <a:bodyPr/>
          <a:lstStyle/>
          <a:p>
            <a:r>
              <a:rPr lang="en-US" dirty="0"/>
              <a:t>Is your library reproducing </a:t>
            </a:r>
            <a:br>
              <a:rPr lang="en-US" dirty="0"/>
            </a:br>
            <a:r>
              <a:rPr lang="en-US" dirty="0"/>
              <a:t>anti-fatness?</a:t>
            </a:r>
          </a:p>
        </p:txBody>
      </p:sp>
      <p:sp>
        <p:nvSpPr>
          <p:cNvPr id="3" name="Text Placeholder 2">
            <a:extLst>
              <a:ext uri="{FF2B5EF4-FFF2-40B4-BE49-F238E27FC236}">
                <a16:creationId xmlns:a16="http://schemas.microsoft.com/office/drawing/2014/main" id="{0885FB93-6352-5CD0-4A76-623399E8464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41279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11DAB-F565-74E3-D3F6-AF2EC32A2543}"/>
              </a:ext>
            </a:extLst>
          </p:cNvPr>
          <p:cNvSpPr>
            <a:spLocks noGrp="1"/>
          </p:cNvSpPr>
          <p:nvPr>
            <p:ph type="title"/>
          </p:nvPr>
        </p:nvSpPr>
        <p:spPr/>
        <p:txBody>
          <a:bodyPr/>
          <a:lstStyle/>
          <a:p>
            <a:r>
              <a:rPr lang="en-US" dirty="0"/>
              <a:t>Recommendations for Furniture and Spaces</a:t>
            </a:r>
          </a:p>
        </p:txBody>
      </p:sp>
      <p:sp>
        <p:nvSpPr>
          <p:cNvPr id="3" name="Content Placeholder 2">
            <a:extLst>
              <a:ext uri="{FF2B5EF4-FFF2-40B4-BE49-F238E27FC236}">
                <a16:creationId xmlns:a16="http://schemas.microsoft.com/office/drawing/2014/main" id="{46A01BE2-F9DE-1D85-2F55-B205C840EB2A}"/>
              </a:ext>
            </a:extLst>
          </p:cNvPr>
          <p:cNvSpPr>
            <a:spLocks noGrp="1"/>
          </p:cNvSpPr>
          <p:nvPr>
            <p:ph idx="1"/>
          </p:nvPr>
        </p:nvSpPr>
        <p:spPr/>
        <p:txBody>
          <a:bodyPr>
            <a:normAutofit fontScale="92500" lnSpcReduction="10000"/>
          </a:bodyPr>
          <a:lstStyle/>
          <a:p>
            <a:r>
              <a:rPr lang="en-US" dirty="0"/>
              <a:t>In space planning, don’t forget the fat perspective!</a:t>
            </a:r>
          </a:p>
          <a:p>
            <a:r>
              <a:rPr lang="en-US" dirty="0"/>
              <a:t>Have a variety of seating (armed and armless) in public spaces</a:t>
            </a:r>
          </a:p>
          <a:p>
            <a:r>
              <a:rPr lang="en-US" dirty="0"/>
              <a:t>Ideally, don’t have a special “fat” seat</a:t>
            </a:r>
          </a:p>
          <a:p>
            <a:r>
              <a:rPr lang="en-US" dirty="0"/>
              <a:t>Avoid combined/attached furniture that is immovable or that constrains</a:t>
            </a:r>
          </a:p>
          <a:p>
            <a:r>
              <a:rPr lang="en-US" dirty="0"/>
              <a:t>Provide more places to rest (navigating campuses and libraries involve a lot of physical activity!)</a:t>
            </a:r>
          </a:p>
          <a:p>
            <a:r>
              <a:rPr lang="en-US" dirty="0"/>
              <a:t>Watch for one-size-fits-all claims when purchasing furniture</a:t>
            </a:r>
          </a:p>
          <a:p>
            <a:r>
              <a:rPr lang="en-US" dirty="0"/>
              <a:t>Are your employee workspaces fat accessible as well? Do your meeting rooms have a variety of seating? Is larger office furniture available?</a:t>
            </a:r>
          </a:p>
        </p:txBody>
      </p:sp>
    </p:spTree>
    <p:extLst>
      <p:ext uri="{BB962C8B-B14F-4D97-AF65-F5344CB8AC3E}">
        <p14:creationId xmlns:p14="http://schemas.microsoft.com/office/powerpoint/2010/main" val="1984324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11958</TotalTime>
  <Words>2931</Words>
  <Application>Microsoft Macintosh PowerPoint</Application>
  <PresentationFormat>Widescreen</PresentationFormat>
  <Paragraphs>169</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Aptos Display</vt:lpstr>
      <vt:lpstr>Arial</vt:lpstr>
      <vt:lpstr>Office Theme</vt:lpstr>
      <vt:lpstr>Fat Accessibility Concerns in Academic Libraries: A Primer</vt:lpstr>
      <vt:lpstr>Anti-Fatness</vt:lpstr>
      <vt:lpstr>The War on Fat</vt:lpstr>
      <vt:lpstr>Fat Research in Higher Education (Students)</vt:lpstr>
      <vt:lpstr>Fat Research in Higher Education (Staff/Faculty)</vt:lpstr>
      <vt:lpstr>Fat research in LIS (1)</vt:lpstr>
      <vt:lpstr>Fat Research in LIS (2)</vt:lpstr>
      <vt:lpstr>Is your library reproducing  anti-fatness?</vt:lpstr>
      <vt:lpstr>Recommendations for Furniture and Spaces</vt:lpstr>
      <vt:lpstr>Interpersonal/Cultural Recommendations</vt:lpstr>
      <vt:lpstr>Contact &amp;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Roger Chabot</dc:creator>
  <cp:lastModifiedBy>Roger Chabot</cp:lastModifiedBy>
  <cp:revision>15</cp:revision>
  <dcterms:created xsi:type="dcterms:W3CDTF">2025-05-31T00:36:22Z</dcterms:created>
  <dcterms:modified xsi:type="dcterms:W3CDTF">2025-06-12T12:21:37Z</dcterms:modified>
</cp:coreProperties>
</file>