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CA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CA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1A4FC7A-73FF-4247-9D8B-2765EFC7B6AA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CA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15C48C4-B979-4966-95F8-F6BA7EDD02D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DBA7D2D-899E-43C2-8FF8-C26F6477424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CA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C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C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C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C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C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A2CBD16B-92AC-418D-AA34-141452613DF7}" type="slidenum">
              <a:rPr lang="en-C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fld>
            <a:endParaRPr lang="en-CA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 idx="4294967295"/>
          </p:nvPr>
        </p:nvSpPr>
        <p:spPr>
          <a:xfrm>
            <a:off x="503238" y="225425"/>
            <a:ext cx="5616575" cy="4994275"/>
          </a:xfrm>
          <a:prstGeom prst="rect">
            <a:avLst/>
          </a:prstGeom>
          <a:noFill/>
          <a:ln w="0"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Reversing the Gaze: Ontario Library Managers’ Perception of and Experience with Accommodation for Disability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Heather Hill &amp; Kevin Oswald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Faculty of Information &amp; Media Studies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University of Western Ontario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309720" y="360"/>
            <a:ext cx="377028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94601"/>
            <a:ext cx="9071640" cy="60939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CA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Signalling to connect (cont.)</a:t>
            </a: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5000" lnSpcReduction="19999"/>
          </a:bodyPr>
          <a:lstStyle/>
          <a:p>
            <a:pPr marL="432000" indent="0">
              <a:spcBef>
                <a:spcPts val="1417"/>
              </a:spcBef>
              <a:buNone/>
            </a:pPr>
            <a:r>
              <a:rPr lang="en-CA" sz="3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The interview</a:t>
            </a:r>
          </a:p>
          <a:p>
            <a:pPr indent="0">
              <a:spcBef>
                <a:spcPts val="1417"/>
              </a:spcBef>
              <a:buNone/>
            </a:pPr>
            <a:endParaRPr lang="en-CA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Examples of accommodation possibilities</a:t>
            </a:r>
          </a:p>
          <a:p>
            <a:pPr indent="0">
              <a:spcBef>
                <a:spcPts val="1417"/>
              </a:spcBef>
              <a:buNone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Questions in advance</a:t>
            </a:r>
          </a:p>
          <a:p>
            <a:pPr indent="0">
              <a:spcBef>
                <a:spcPts val="1417"/>
              </a:spcBef>
              <a:buNone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Schedule </a:t>
            </a:r>
          </a:p>
          <a:p>
            <a:pPr indent="0">
              <a:spcBef>
                <a:spcPts val="1417"/>
              </a:spcBef>
              <a:buNone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Breaks </a:t>
            </a:r>
          </a:p>
          <a:p>
            <a:pPr marL="432000" indent="0">
              <a:spcBef>
                <a:spcPts val="1417"/>
              </a:spcBef>
              <a:buNone/>
            </a:pPr>
            <a:endParaRPr lang="en-CA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94601"/>
            <a:ext cx="9071640" cy="60939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CA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Signalling to connect (cont..)</a:t>
            </a: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396000" y="1326600"/>
            <a:ext cx="327600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0">
              <a:spcBef>
                <a:spcPts val="1417"/>
              </a:spcBef>
              <a:buNone/>
            </a:pPr>
            <a:r>
              <a:rPr lang="en-CA" sz="32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Organizational discourse</a:t>
            </a:r>
          </a:p>
        </p:txBody>
      </p:sp>
      <p:pic>
        <p:nvPicPr>
          <p:cNvPr id="35" name="Picture 34" descr="Service desk showing two service points with library workers talking to patrons. Arrows now pointing to each of the library workers. "/>
          <p:cNvPicPr/>
          <p:nvPr/>
        </p:nvPicPr>
        <p:blipFill>
          <a:blip r:embed="rId2"/>
          <a:stretch/>
        </p:blipFill>
        <p:spPr>
          <a:xfrm>
            <a:off x="3933720" y="1080000"/>
            <a:ext cx="5966280" cy="396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" name="Straight Connector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6000" y="1980000"/>
            <a:ext cx="360000" cy="900000"/>
          </a:xfrm>
          <a:prstGeom prst="line">
            <a:avLst/>
          </a:prstGeom>
          <a:ln w="21600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8000" tIns="153000" rIns="198000" bIns="153000" anchor="ctr">
            <a:noAutofit/>
          </a:bodyPr>
          <a:lstStyle/>
          <a:p>
            <a:endParaRPr lang="en-CA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Straight Connector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70160" y="1998000"/>
            <a:ext cx="360000" cy="900000"/>
          </a:xfrm>
          <a:prstGeom prst="line">
            <a:avLst/>
          </a:prstGeom>
          <a:ln w="21600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8000" tIns="153000" rIns="198000" bIns="153000" anchor="ctr">
            <a:noAutofit/>
          </a:bodyPr>
          <a:lstStyle/>
          <a:p>
            <a:endParaRPr lang="en-CA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CA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Thank you!</a:t>
            </a:r>
          </a:p>
        </p:txBody>
      </p:sp>
      <p:pic>
        <p:nvPicPr>
          <p:cNvPr id="39" name="Picture 38" descr="Person with brown hair and glasses next to a rusted dinosaur statue. "/>
          <p:cNvPicPr/>
          <p:nvPr/>
        </p:nvPicPr>
        <p:blipFill>
          <a:blip r:embed="rId2"/>
          <a:stretch/>
        </p:blipFill>
        <p:spPr>
          <a:xfrm>
            <a:off x="452520" y="1336680"/>
            <a:ext cx="3507480" cy="350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" name="TextBox 39"/>
          <p:cNvSpPr txBox="1"/>
          <p:nvPr/>
        </p:nvSpPr>
        <p:spPr>
          <a:xfrm>
            <a:off x="360000" y="4860000"/>
            <a:ext cx="3600000" cy="7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CA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Heather Hill</a:t>
            </a:r>
          </a:p>
          <a:p>
            <a:r>
              <a:rPr lang="en-CA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hhill6@uwo.ca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00000" y="4860000"/>
            <a:ext cx="4500000" cy="64487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CA" dirty="0">
                <a:solidFill>
                  <a:srgbClr val="000000"/>
                </a:solidFill>
                <a:latin typeface="Arial"/>
                <a:ea typeface="Arial Unicode MS"/>
              </a:rPr>
              <a:t>K</a:t>
            </a:r>
            <a:r>
              <a:rPr lang="en-CA" sz="18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 Unicode MS"/>
              </a:rPr>
              <a:t>evin Oswald *   </a:t>
            </a:r>
            <a:r>
              <a:rPr lang="en-CA" sz="14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 Unicode MS"/>
              </a:rPr>
              <a:t> (*</a:t>
            </a:r>
            <a:r>
              <a:rPr lang="en-CA" sz="1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Lumi does not use email)</a:t>
            </a:r>
          </a:p>
          <a:p>
            <a:r>
              <a:rPr lang="en-CA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koswald@uwo.ca </a:t>
            </a:r>
          </a:p>
        </p:txBody>
      </p:sp>
      <p:pic>
        <p:nvPicPr>
          <p:cNvPr id="42" name="Picture 41" descr="Person in a hooded sweater with a small dog in their pocket. "/>
          <p:cNvPicPr/>
          <p:nvPr/>
        </p:nvPicPr>
        <p:blipFill>
          <a:blip r:embed="rId3"/>
          <a:stretch/>
        </p:blipFill>
        <p:spPr>
          <a:xfrm>
            <a:off x="5580000" y="1080000"/>
            <a:ext cx="2880000" cy="3764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CA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Positionality</a:t>
            </a:r>
          </a:p>
        </p:txBody>
      </p:sp>
      <p:pic>
        <p:nvPicPr>
          <p:cNvPr id="11" name="Picture 10" descr="Person with brown hair and glasses next to a rusted dinosaur statue. "/>
          <p:cNvPicPr/>
          <p:nvPr/>
        </p:nvPicPr>
        <p:blipFill>
          <a:blip r:embed="rId2"/>
          <a:stretch/>
        </p:blipFill>
        <p:spPr>
          <a:xfrm>
            <a:off x="396000" y="1280520"/>
            <a:ext cx="3507480" cy="350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60000" y="4860000"/>
            <a:ext cx="3600000" cy="7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CA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C’est moi!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000" y="4860000"/>
            <a:ext cx="3600000" cy="7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CA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C’est moi!</a:t>
            </a:r>
          </a:p>
        </p:txBody>
      </p:sp>
      <p:pic>
        <p:nvPicPr>
          <p:cNvPr id="15" name="Picture 14" descr="Person in a hooded sweater with a small dog in their pocket. "/>
          <p:cNvPicPr/>
          <p:nvPr/>
        </p:nvPicPr>
        <p:blipFill>
          <a:blip r:embed="rId3"/>
          <a:stretch/>
        </p:blipFill>
        <p:spPr>
          <a:xfrm>
            <a:off x="6300000" y="1080000"/>
            <a:ext cx="2880000" cy="3764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300000" y="4860000"/>
            <a:ext cx="3600000" cy="7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CA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C’est Kevin (and Lumi)!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608000" y="995400"/>
            <a:ext cx="4896000" cy="173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CA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The predicament of disclosure </a:t>
            </a:r>
            <a:br>
              <a:rPr sz="4400"/>
            </a:br>
            <a:r>
              <a:rPr lang="en-CA" sz="3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(Prince, 2017)</a:t>
            </a:r>
          </a:p>
        </p:txBody>
      </p:sp>
      <p:pic>
        <p:nvPicPr>
          <p:cNvPr id="17" name="Picture 16" descr="Poster on a street post that says &quot;do you want a future of decency equality and real social justice&quot; "/>
          <p:cNvPicPr/>
          <p:nvPr/>
        </p:nvPicPr>
        <p:blipFill>
          <a:blip r:embed="rId2"/>
          <a:stretch/>
        </p:blipFill>
        <p:spPr>
          <a:xfrm>
            <a:off x="0" y="360"/>
            <a:ext cx="425196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CA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Background</a:t>
            </a:r>
          </a:p>
        </p:txBody>
      </p:sp>
      <p:pic>
        <p:nvPicPr>
          <p:cNvPr id="19" name="Picture 18" descr="Service desk showing two service points with library workers talking to patrons. "/>
          <p:cNvPicPr/>
          <p:nvPr/>
        </p:nvPicPr>
        <p:blipFill>
          <a:blip r:embed="rId2"/>
          <a:stretch/>
        </p:blipFill>
        <p:spPr>
          <a:xfrm>
            <a:off x="1800000" y="1172520"/>
            <a:ext cx="6660000" cy="4420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CA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Reversing the Gaze</a:t>
            </a:r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40000" y="1080000"/>
            <a:ext cx="5760000" cy="431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360000" y="1620000"/>
            <a:ext cx="3600000" cy="34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CA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Strega &amp; Brown, 2015</a:t>
            </a:r>
          </a:p>
          <a:p>
            <a:r>
              <a:rPr lang="en-CA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Potts &amp; Brown, 2015</a:t>
            </a:r>
          </a:p>
          <a:p>
            <a:endParaRPr lang="en-CA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r>
              <a:rPr lang="en-CA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Anti-oppressive framework</a:t>
            </a:r>
          </a:p>
          <a:p>
            <a:endParaRPr lang="en-CA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“We suggest that it is only when we reverse the gaze and investigate and problematize the other side of the equation — that is, the behaviours, discourses, and perceptions of the dominant — that we create possibilities for change that are transformative rather than incremental.”</a:t>
            </a:r>
            <a:endParaRPr lang="en-CA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CA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So what did we do?</a:t>
            </a: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Interviews 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Public library managers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Ontario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5 down and more in the queue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CA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What did we find?</a:t>
            </a: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0">
              <a:spcBef>
                <a:spcPts val="1417"/>
              </a:spcBef>
              <a:buNone/>
            </a:pPr>
            <a:r>
              <a:rPr lang="en-CA" sz="3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The Interview</a:t>
            </a:r>
          </a:p>
          <a:p>
            <a:pPr marL="432000" indent="0">
              <a:spcBef>
                <a:spcPts val="1417"/>
              </a:spcBef>
              <a:buNone/>
            </a:pPr>
            <a:endParaRPr lang="en-CA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lang="en-US" sz="26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“I’ve interviewed many, many people over the years, and I have never had anybody disclose anything during the interview. Um, the disclosures that have come to my attention were always after the person has been offered the job.” </a:t>
            </a:r>
            <a:endParaRPr lang="en-CA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94601"/>
            <a:ext cx="9071640" cy="60939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CA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What did we find? </a:t>
            </a:r>
            <a:r>
              <a:rPr lang="en-CA" dirty="0">
                <a:solidFill>
                  <a:srgbClr val="000000"/>
                </a:solidFill>
                <a:latin typeface="Arial"/>
              </a:rPr>
              <a:t>(cont.)</a:t>
            </a:r>
            <a:endParaRPr lang="en-CA" sz="4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0">
              <a:spcBef>
                <a:spcPts val="1417"/>
              </a:spcBef>
              <a:buNone/>
            </a:pPr>
            <a:r>
              <a:rPr lang="en-CA" sz="3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Various accommodation processes</a:t>
            </a:r>
          </a:p>
          <a:p>
            <a:pPr marL="432000" indent="0">
              <a:spcBef>
                <a:spcPts val="1417"/>
              </a:spcBef>
              <a:buNone/>
            </a:pPr>
            <a:endParaRPr lang="en-CA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Informal vs formal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‘nice’ people vs. ‘not nice’ people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Union vs non-union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Large libraries vs small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CA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Signalling to connect</a:t>
            </a: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89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/>
          <a:p>
            <a:pPr marL="432000" indent="0">
              <a:spcBef>
                <a:spcPts val="1417"/>
              </a:spcBef>
              <a:buNone/>
            </a:pPr>
            <a:r>
              <a:rPr lang="en-CA" sz="3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The job posting</a:t>
            </a:r>
          </a:p>
          <a:p>
            <a:pPr marL="432000" indent="0">
              <a:spcBef>
                <a:spcPts val="1417"/>
              </a:spcBef>
              <a:buNone/>
            </a:pPr>
            <a:r>
              <a:rPr lang="en-CA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“the library is an </a:t>
            </a:r>
            <a:r>
              <a:rPr lang="en-CA" sz="24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Arial Unicode MS"/>
              </a:rPr>
              <a:t>equal opportunity employer”</a:t>
            </a:r>
            <a:endParaRPr lang="en-CA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lang="en-CA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lang="en-CA" sz="2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 Unicode MS"/>
              </a:rPr>
              <a:t>“The [X] Library is hiring [Y] to work part-time in public service and project-based roles...We value diverse perspectives, experiences, and differences, and encourage qualified candidates from all backgrounds and positionalities to apply, including: IBPOC, 2SLGBTQIA+, and persons with disabilities. We are committed to building a diverse team; one that reflects and is representative of community the [X] Library serves. If you require specific support to apply for this position, please get in touch and we will work with you to identify the best way to support you.” </a:t>
            </a:r>
            <a:endParaRPr lang="en-CA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394</Words>
  <Application>Microsoft Office PowerPoint</Application>
  <PresentationFormat>Custom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Symbol</vt:lpstr>
      <vt:lpstr>Times New Roman</vt:lpstr>
      <vt:lpstr>Wingdings</vt:lpstr>
      <vt:lpstr>Office</vt:lpstr>
      <vt:lpstr>Reversing the Gaze: Ontario Library Managers’ Perception of and Experience with Accommodation for Disability    Heather Hill &amp; Kevin Oswald Faculty of Information &amp; Media Studies University of Western Ontario</vt:lpstr>
      <vt:lpstr>Positionality</vt:lpstr>
      <vt:lpstr>The predicament of disclosure  (Prince, 2017)</vt:lpstr>
      <vt:lpstr>Background</vt:lpstr>
      <vt:lpstr>Reversing the Gaze</vt:lpstr>
      <vt:lpstr>So what did we do?</vt:lpstr>
      <vt:lpstr>What did we find?</vt:lpstr>
      <vt:lpstr>What did we find? (cont.)</vt:lpstr>
      <vt:lpstr>Signalling to connect</vt:lpstr>
      <vt:lpstr>Signalling to connect (cont.)</vt:lpstr>
      <vt:lpstr>Signalling to connect (cont..)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Carli Agostino</dc:creator>
  <dc:description/>
  <cp:lastModifiedBy>Katrina Fortner</cp:lastModifiedBy>
  <cp:revision>34</cp:revision>
  <dcterms:created xsi:type="dcterms:W3CDTF">2025-05-27T08:31:17Z</dcterms:created>
  <dcterms:modified xsi:type="dcterms:W3CDTF">2025-06-16T13:54:29Z</dcterms:modified>
  <dc:language>en-CA</dc:language>
</cp:coreProperties>
</file>