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8"/>
  </p:notesMasterIdLst>
  <p:handoutMasterIdLst>
    <p:handoutMasterId r:id="rId39"/>
  </p:handoutMasterIdLst>
  <p:sldIdLst>
    <p:sldId id="257" r:id="rId5"/>
    <p:sldId id="538" r:id="rId6"/>
    <p:sldId id="258" r:id="rId7"/>
    <p:sldId id="540" r:id="rId8"/>
    <p:sldId id="541" r:id="rId9"/>
    <p:sldId id="544" r:id="rId10"/>
    <p:sldId id="555" r:id="rId11"/>
    <p:sldId id="545" r:id="rId12"/>
    <p:sldId id="559" r:id="rId13"/>
    <p:sldId id="560" r:id="rId14"/>
    <p:sldId id="550" r:id="rId15"/>
    <p:sldId id="556" r:id="rId16"/>
    <p:sldId id="557" r:id="rId17"/>
    <p:sldId id="558" r:id="rId18"/>
    <p:sldId id="561" r:id="rId19"/>
    <p:sldId id="562" r:id="rId20"/>
    <p:sldId id="580" r:id="rId21"/>
    <p:sldId id="581" r:id="rId22"/>
    <p:sldId id="582" r:id="rId23"/>
    <p:sldId id="566" r:id="rId24"/>
    <p:sldId id="583" r:id="rId25"/>
    <p:sldId id="584" r:id="rId26"/>
    <p:sldId id="585" r:id="rId27"/>
    <p:sldId id="590" r:id="rId28"/>
    <p:sldId id="591" r:id="rId29"/>
    <p:sldId id="586" r:id="rId30"/>
    <p:sldId id="578" r:id="rId31"/>
    <p:sldId id="588" r:id="rId32"/>
    <p:sldId id="565" r:id="rId33"/>
    <p:sldId id="571" r:id="rId34"/>
    <p:sldId id="587" r:id="rId35"/>
    <p:sldId id="563" r:id="rId36"/>
    <p:sldId id="58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FFF"/>
    <a:srgbClr val="B4DFFF"/>
    <a:srgbClr val="E31A23"/>
    <a:srgbClr val="7A2B85"/>
    <a:srgbClr val="2276BC"/>
    <a:srgbClr val="BD1B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33" autoAdjust="0"/>
    <p:restoredTop sz="86415" autoAdjust="0"/>
  </p:normalViewPr>
  <p:slideViewPr>
    <p:cSldViewPr snapToGrid="0" showGuides="1">
      <p:cViewPr varScale="1">
        <p:scale>
          <a:sx n="135" d="100"/>
          <a:sy n="135" d="100"/>
        </p:scale>
        <p:origin x="714"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06" d="100"/>
          <a:sy n="106" d="100"/>
        </p:scale>
        <p:origin x="339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s LaPierre" userId="80c88e1a-6555-4309-9c5f-1e5ccf743dfa" providerId="ADAL" clId="{D8E9D2D6-A755-4AD1-9E74-65D5BF551BBB}"/>
    <pc:docChg chg="modSld">
      <pc:chgData name="Charles LaPierre" userId="80c88e1a-6555-4309-9c5f-1e5ccf743dfa" providerId="ADAL" clId="{D8E9D2D6-A755-4AD1-9E74-65D5BF551BBB}" dt="2025-06-11T21:01:11.920" v="4" actId="13244"/>
      <pc:docMkLst>
        <pc:docMk/>
      </pc:docMkLst>
      <pc:sldChg chg="modNotesTx">
        <pc:chgData name="Charles LaPierre" userId="80c88e1a-6555-4309-9c5f-1e5ccf743dfa" providerId="ADAL" clId="{D8E9D2D6-A755-4AD1-9E74-65D5BF551BBB}" dt="2025-06-11T21:00:37.192" v="3" actId="20577"/>
        <pc:sldMkLst>
          <pc:docMk/>
          <pc:sldMk cId="3291447968" sldId="556"/>
        </pc:sldMkLst>
      </pc:sldChg>
      <pc:sldChg chg="modNotesTx">
        <pc:chgData name="Charles LaPierre" userId="80c88e1a-6555-4309-9c5f-1e5ccf743dfa" providerId="ADAL" clId="{D8E9D2D6-A755-4AD1-9E74-65D5BF551BBB}" dt="2025-06-11T21:00:29.183" v="2" actId="20577"/>
        <pc:sldMkLst>
          <pc:docMk/>
          <pc:sldMk cId="1395250674" sldId="558"/>
        </pc:sldMkLst>
      </pc:sldChg>
      <pc:sldChg chg="modNotesTx">
        <pc:chgData name="Charles LaPierre" userId="80c88e1a-6555-4309-9c5f-1e5ccf743dfa" providerId="ADAL" clId="{D8E9D2D6-A755-4AD1-9E74-65D5BF551BBB}" dt="2025-06-11T21:00:21.046" v="1" actId="20577"/>
        <pc:sldMkLst>
          <pc:docMk/>
          <pc:sldMk cId="3677502329" sldId="561"/>
        </pc:sldMkLst>
      </pc:sldChg>
      <pc:sldChg chg="modSp mod">
        <pc:chgData name="Charles LaPierre" userId="80c88e1a-6555-4309-9c5f-1e5ccf743dfa" providerId="ADAL" clId="{D8E9D2D6-A755-4AD1-9E74-65D5BF551BBB}" dt="2025-06-11T21:01:11.920" v="4" actId="13244"/>
        <pc:sldMkLst>
          <pc:docMk/>
          <pc:sldMk cId="79337954" sldId="590"/>
        </pc:sldMkLst>
        <pc:spChg chg="ord">
          <ac:chgData name="Charles LaPierre" userId="80c88e1a-6555-4309-9c5f-1e5ccf743dfa" providerId="ADAL" clId="{D8E9D2D6-A755-4AD1-9E74-65D5BF551BBB}" dt="2025-06-11T21:01:11.920" v="4" actId="13244"/>
          <ac:spMkLst>
            <pc:docMk/>
            <pc:sldMk cId="79337954" sldId="590"/>
            <ac:spMk id="11" creationId="{D3511983-138B-F838-605C-03788766FFF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0BAA90-855D-9D6C-211D-614F3A4E0A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A5E50E-593C-C9EC-0AD8-2CE4DF6C05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304FD9-2189-5F4B-82F1-A94750B056EC}" type="datetimeFigureOut">
              <a:rPr lang="en-US" smtClean="0"/>
              <a:t>6/13/2025</a:t>
            </a:fld>
            <a:endParaRPr lang="en-US"/>
          </a:p>
        </p:txBody>
      </p:sp>
      <p:sp>
        <p:nvSpPr>
          <p:cNvPr id="4" name="Footer Placeholder 3">
            <a:extLst>
              <a:ext uri="{FF2B5EF4-FFF2-40B4-BE49-F238E27FC236}">
                <a16:creationId xmlns:a16="http://schemas.microsoft.com/office/drawing/2014/main" id="{6B4C0097-8698-E86D-8A46-D5696F4A68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801E881-E4B9-D43B-AE66-358BDAA69F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DEC146-76AE-EA4B-BFC1-01693D504173}" type="slidenum">
              <a:rPr lang="en-US" smtClean="0"/>
              <a:t>‹#›</a:t>
            </a:fld>
            <a:endParaRPr lang="en-US"/>
          </a:p>
        </p:txBody>
      </p:sp>
    </p:spTree>
    <p:extLst>
      <p:ext uri="{BB962C8B-B14F-4D97-AF65-F5344CB8AC3E}">
        <p14:creationId xmlns:p14="http://schemas.microsoft.com/office/powerpoint/2010/main" val="294388599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45149-3179-244D-A47D-39DAC49C15C8}" type="datetimeFigureOut">
              <a:rPr lang="en-US" smtClean="0"/>
              <a:t>6/13/2025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EB223-C763-2942-9356-09EA2CDD5925}" type="slidenum">
              <a:rPr lang="en-US" smtClean="0"/>
              <a:t>‹#›</a:t>
            </a:fld>
            <a:endParaRPr lang="en-US"/>
          </a:p>
        </p:txBody>
      </p:sp>
    </p:spTree>
    <p:extLst>
      <p:ext uri="{BB962C8B-B14F-4D97-AF65-F5344CB8AC3E}">
        <p14:creationId xmlns:p14="http://schemas.microsoft.com/office/powerpoint/2010/main" val="1342711239"/>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1EB223-C763-2942-9356-09EA2CDD5925}" type="slidenum">
              <a:rPr lang="en-US" smtClean="0"/>
              <a:t>1</a:t>
            </a:fld>
            <a:endParaRPr lang="en-US"/>
          </a:p>
        </p:txBody>
      </p:sp>
    </p:spTree>
    <p:extLst>
      <p:ext uri="{BB962C8B-B14F-4D97-AF65-F5344CB8AC3E}">
        <p14:creationId xmlns:p14="http://schemas.microsoft.com/office/powerpoint/2010/main" val="3990981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EB223-C763-2942-9356-09EA2CDD5925}" type="slidenum">
              <a:rPr lang="en-US" smtClean="0"/>
              <a:t>10</a:t>
            </a:fld>
            <a:endParaRPr lang="en-US"/>
          </a:p>
        </p:txBody>
      </p:sp>
    </p:spTree>
    <p:extLst>
      <p:ext uri="{BB962C8B-B14F-4D97-AF65-F5344CB8AC3E}">
        <p14:creationId xmlns:p14="http://schemas.microsoft.com/office/powerpoint/2010/main" val="576309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5E2FC-A264-784B-AE0F-99EA96EADBFF}" type="slidenum">
              <a:rPr lang="en-US" smtClean="0"/>
              <a:t>11</a:t>
            </a:fld>
            <a:endParaRPr lang="en-US"/>
          </a:p>
        </p:txBody>
      </p:sp>
    </p:spTree>
    <p:extLst>
      <p:ext uri="{BB962C8B-B14F-4D97-AF65-F5344CB8AC3E}">
        <p14:creationId xmlns:p14="http://schemas.microsoft.com/office/powerpoint/2010/main" val="1299334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5E2FC-A264-784B-AE0F-99EA96EADBFF}" type="slidenum">
              <a:rPr lang="en-US" smtClean="0"/>
              <a:t>12</a:t>
            </a:fld>
            <a:endParaRPr lang="en-US"/>
          </a:p>
        </p:txBody>
      </p:sp>
    </p:spTree>
    <p:extLst>
      <p:ext uri="{BB962C8B-B14F-4D97-AF65-F5344CB8AC3E}">
        <p14:creationId xmlns:p14="http://schemas.microsoft.com/office/powerpoint/2010/main" val="2167548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5E2FC-A264-784B-AE0F-99EA96EADBFF}" type="slidenum">
              <a:rPr lang="en-US" smtClean="0"/>
              <a:t>13</a:t>
            </a:fld>
            <a:endParaRPr lang="en-US"/>
          </a:p>
        </p:txBody>
      </p:sp>
    </p:spTree>
    <p:extLst>
      <p:ext uri="{BB962C8B-B14F-4D97-AF65-F5344CB8AC3E}">
        <p14:creationId xmlns:p14="http://schemas.microsoft.com/office/powerpoint/2010/main" val="2132263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5E2FC-A264-784B-AE0F-99EA96EADBFF}" type="slidenum">
              <a:rPr lang="en-US" smtClean="0"/>
              <a:t>14</a:t>
            </a:fld>
            <a:endParaRPr lang="en-US"/>
          </a:p>
        </p:txBody>
      </p:sp>
    </p:spTree>
    <p:extLst>
      <p:ext uri="{BB962C8B-B14F-4D97-AF65-F5344CB8AC3E}">
        <p14:creationId xmlns:p14="http://schemas.microsoft.com/office/powerpoint/2010/main" val="3854428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C502F-B9EC-34E0-BC67-88CAA390A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468610-0762-2D89-9075-D232D07F97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8FF6AF-919F-B041-C2C8-462EEEC648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1AC848-60F5-6B42-F280-C9AC6718743E}"/>
              </a:ext>
            </a:extLst>
          </p:cNvPr>
          <p:cNvSpPr>
            <a:spLocks noGrp="1"/>
          </p:cNvSpPr>
          <p:nvPr>
            <p:ph type="sldNum" sz="quarter" idx="5"/>
          </p:nvPr>
        </p:nvSpPr>
        <p:spPr/>
        <p:txBody>
          <a:bodyPr/>
          <a:lstStyle/>
          <a:p>
            <a:fld id="{6145E2FC-A264-784B-AE0F-99EA96EADBFF}" type="slidenum">
              <a:rPr lang="en-US" smtClean="0"/>
              <a:t>15</a:t>
            </a:fld>
            <a:endParaRPr lang="en-US"/>
          </a:p>
        </p:txBody>
      </p:sp>
    </p:spTree>
    <p:extLst>
      <p:ext uri="{BB962C8B-B14F-4D97-AF65-F5344CB8AC3E}">
        <p14:creationId xmlns:p14="http://schemas.microsoft.com/office/powerpoint/2010/main" val="1947155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463C4-A062-8084-5FC4-2007D81006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1F1CD-BE01-C721-0730-194354A0C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F4C1A4-B473-EF02-17A2-B709ACDBA8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E4AF62-AF53-326A-2C38-C99D285E7A23}"/>
              </a:ext>
            </a:extLst>
          </p:cNvPr>
          <p:cNvSpPr>
            <a:spLocks noGrp="1"/>
          </p:cNvSpPr>
          <p:nvPr>
            <p:ph type="sldNum" sz="quarter" idx="5"/>
          </p:nvPr>
        </p:nvSpPr>
        <p:spPr/>
        <p:txBody>
          <a:bodyPr/>
          <a:lstStyle/>
          <a:p>
            <a:fld id="{6145E2FC-A264-784B-AE0F-99EA96EADBFF}" type="slidenum">
              <a:rPr lang="en-US" smtClean="0"/>
              <a:t>16</a:t>
            </a:fld>
            <a:endParaRPr lang="en-US"/>
          </a:p>
        </p:txBody>
      </p:sp>
    </p:spTree>
    <p:extLst>
      <p:ext uri="{BB962C8B-B14F-4D97-AF65-F5344CB8AC3E}">
        <p14:creationId xmlns:p14="http://schemas.microsoft.com/office/powerpoint/2010/main" val="1765643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A1EB223-C763-2942-9356-09EA2CDD5925}" type="slidenum">
              <a:rPr lang="en-US" smtClean="0"/>
              <a:t>17</a:t>
            </a:fld>
            <a:endParaRPr lang="en-US"/>
          </a:p>
        </p:txBody>
      </p:sp>
    </p:spTree>
    <p:extLst>
      <p:ext uri="{BB962C8B-B14F-4D97-AF65-F5344CB8AC3E}">
        <p14:creationId xmlns:p14="http://schemas.microsoft.com/office/powerpoint/2010/main" val="734943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A1EB223-C763-2942-9356-09EA2CDD5925}" type="slidenum">
              <a:rPr lang="en-US" smtClean="0"/>
              <a:t>18</a:t>
            </a:fld>
            <a:endParaRPr lang="en-US"/>
          </a:p>
        </p:txBody>
      </p:sp>
    </p:spTree>
    <p:extLst>
      <p:ext uri="{BB962C8B-B14F-4D97-AF65-F5344CB8AC3E}">
        <p14:creationId xmlns:p14="http://schemas.microsoft.com/office/powerpoint/2010/main" val="3586408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A1EB223-C763-2942-9356-09EA2CDD5925}" type="slidenum">
              <a:rPr lang="en-US" smtClean="0"/>
              <a:t>19</a:t>
            </a:fld>
            <a:endParaRPr lang="en-US"/>
          </a:p>
        </p:txBody>
      </p:sp>
    </p:spTree>
    <p:extLst>
      <p:ext uri="{BB962C8B-B14F-4D97-AF65-F5344CB8AC3E}">
        <p14:creationId xmlns:p14="http://schemas.microsoft.com/office/powerpoint/2010/main" val="344814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5E2FC-A264-784B-AE0F-99EA96EADBFF}" type="slidenum">
              <a:rPr lang="en-US" smtClean="0"/>
              <a:t>2</a:t>
            </a:fld>
            <a:endParaRPr lang="en-US"/>
          </a:p>
        </p:txBody>
      </p:sp>
    </p:spTree>
    <p:extLst>
      <p:ext uri="{BB962C8B-B14F-4D97-AF65-F5344CB8AC3E}">
        <p14:creationId xmlns:p14="http://schemas.microsoft.com/office/powerpoint/2010/main" val="2144975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A1EB223-C763-2942-9356-09EA2CDD5925}" type="slidenum">
              <a:rPr lang="en-US" smtClean="0"/>
              <a:t>20</a:t>
            </a:fld>
            <a:endParaRPr lang="en-US"/>
          </a:p>
        </p:txBody>
      </p:sp>
    </p:spTree>
    <p:extLst>
      <p:ext uri="{BB962C8B-B14F-4D97-AF65-F5344CB8AC3E}">
        <p14:creationId xmlns:p14="http://schemas.microsoft.com/office/powerpoint/2010/main" val="3796507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A1EB223-C763-2942-9356-09EA2CDD5925}" type="slidenum">
              <a:rPr lang="en-US" smtClean="0"/>
              <a:t>21</a:t>
            </a:fld>
            <a:endParaRPr lang="en-US"/>
          </a:p>
        </p:txBody>
      </p:sp>
    </p:spTree>
    <p:extLst>
      <p:ext uri="{BB962C8B-B14F-4D97-AF65-F5344CB8AC3E}">
        <p14:creationId xmlns:p14="http://schemas.microsoft.com/office/powerpoint/2010/main" val="3354943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A1EB223-C763-2942-9356-09EA2CDD5925}" type="slidenum">
              <a:rPr lang="en-US" smtClean="0"/>
              <a:t>22</a:t>
            </a:fld>
            <a:endParaRPr lang="en-US"/>
          </a:p>
        </p:txBody>
      </p:sp>
    </p:spTree>
    <p:extLst>
      <p:ext uri="{BB962C8B-B14F-4D97-AF65-F5344CB8AC3E}">
        <p14:creationId xmlns:p14="http://schemas.microsoft.com/office/powerpoint/2010/main" val="2733859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A1EB223-C763-2942-9356-09EA2CDD5925}" type="slidenum">
              <a:rPr lang="en-US" smtClean="0"/>
              <a:t>23</a:t>
            </a:fld>
            <a:endParaRPr lang="en-US"/>
          </a:p>
        </p:txBody>
      </p:sp>
    </p:spTree>
    <p:extLst>
      <p:ext uri="{BB962C8B-B14F-4D97-AF65-F5344CB8AC3E}">
        <p14:creationId xmlns:p14="http://schemas.microsoft.com/office/powerpoint/2010/main" val="1381712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1EB223-C763-2942-9356-09EA2CDD5925}" type="slidenum">
              <a:rPr lang="en-US" smtClean="0"/>
              <a:t>24</a:t>
            </a:fld>
            <a:endParaRPr lang="en-US"/>
          </a:p>
        </p:txBody>
      </p:sp>
    </p:spTree>
    <p:extLst>
      <p:ext uri="{BB962C8B-B14F-4D97-AF65-F5344CB8AC3E}">
        <p14:creationId xmlns:p14="http://schemas.microsoft.com/office/powerpoint/2010/main" val="108239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1EB223-C763-2942-9356-09EA2CDD5925}" type="slidenum">
              <a:rPr lang="en-US" smtClean="0"/>
              <a:t>25</a:t>
            </a:fld>
            <a:endParaRPr lang="en-US"/>
          </a:p>
        </p:txBody>
      </p:sp>
    </p:spTree>
    <p:extLst>
      <p:ext uri="{BB962C8B-B14F-4D97-AF65-F5344CB8AC3E}">
        <p14:creationId xmlns:p14="http://schemas.microsoft.com/office/powerpoint/2010/main" val="403916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A1EB223-C763-2942-9356-09EA2CDD5925}" type="slidenum">
              <a:rPr lang="en-US" smtClean="0"/>
              <a:t>26</a:t>
            </a:fld>
            <a:endParaRPr lang="en-US"/>
          </a:p>
        </p:txBody>
      </p:sp>
    </p:spTree>
    <p:extLst>
      <p:ext uri="{BB962C8B-B14F-4D97-AF65-F5344CB8AC3E}">
        <p14:creationId xmlns:p14="http://schemas.microsoft.com/office/powerpoint/2010/main" val="708418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A1EB223-C763-2942-9356-09EA2CDD5925}" type="slidenum">
              <a:rPr lang="en-US" smtClean="0"/>
              <a:t>27</a:t>
            </a:fld>
            <a:endParaRPr lang="en-US"/>
          </a:p>
        </p:txBody>
      </p:sp>
    </p:spTree>
    <p:extLst>
      <p:ext uri="{BB962C8B-B14F-4D97-AF65-F5344CB8AC3E}">
        <p14:creationId xmlns:p14="http://schemas.microsoft.com/office/powerpoint/2010/main" val="3696424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A1EB223-C763-2942-9356-09EA2CDD5925}" type="slidenum">
              <a:rPr lang="en-US" smtClean="0"/>
              <a:t>28</a:t>
            </a:fld>
            <a:endParaRPr lang="en-US"/>
          </a:p>
        </p:txBody>
      </p:sp>
    </p:spTree>
    <p:extLst>
      <p:ext uri="{BB962C8B-B14F-4D97-AF65-F5344CB8AC3E}">
        <p14:creationId xmlns:p14="http://schemas.microsoft.com/office/powerpoint/2010/main" val="3434492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EB223-C763-2942-9356-09EA2CDD5925}" type="slidenum">
              <a:rPr lang="en-US" smtClean="0"/>
              <a:t>29</a:t>
            </a:fld>
            <a:endParaRPr lang="en-US"/>
          </a:p>
        </p:txBody>
      </p:sp>
    </p:spTree>
    <p:extLst>
      <p:ext uri="{BB962C8B-B14F-4D97-AF65-F5344CB8AC3E}">
        <p14:creationId xmlns:p14="http://schemas.microsoft.com/office/powerpoint/2010/main" val="262170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EB223-C763-2942-9356-09EA2CDD5925}" type="slidenum">
              <a:rPr lang="en-US" smtClean="0"/>
              <a:t>3</a:t>
            </a:fld>
            <a:endParaRPr lang="en-US"/>
          </a:p>
        </p:txBody>
      </p:sp>
    </p:spTree>
    <p:extLst>
      <p:ext uri="{BB962C8B-B14F-4D97-AF65-F5344CB8AC3E}">
        <p14:creationId xmlns:p14="http://schemas.microsoft.com/office/powerpoint/2010/main" val="3295071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A1EB223-C763-2942-9356-09EA2CDD5925}" type="slidenum">
              <a:rPr lang="en-US" smtClean="0"/>
              <a:t>30</a:t>
            </a:fld>
            <a:endParaRPr lang="en-US"/>
          </a:p>
        </p:txBody>
      </p:sp>
    </p:spTree>
    <p:extLst>
      <p:ext uri="{BB962C8B-B14F-4D97-AF65-F5344CB8AC3E}">
        <p14:creationId xmlns:p14="http://schemas.microsoft.com/office/powerpoint/2010/main" val="3312490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A1EB223-C763-2942-9356-09EA2CDD5925}" type="slidenum">
              <a:rPr lang="en-US" smtClean="0"/>
              <a:t>31</a:t>
            </a:fld>
            <a:endParaRPr lang="en-US"/>
          </a:p>
        </p:txBody>
      </p:sp>
    </p:spTree>
    <p:extLst>
      <p:ext uri="{BB962C8B-B14F-4D97-AF65-F5344CB8AC3E}">
        <p14:creationId xmlns:p14="http://schemas.microsoft.com/office/powerpoint/2010/main" val="3087781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EB223-C763-2942-9356-09EA2CDD5925}" type="slidenum">
              <a:rPr lang="en-US" smtClean="0"/>
              <a:t>32</a:t>
            </a:fld>
            <a:endParaRPr lang="en-US"/>
          </a:p>
        </p:txBody>
      </p:sp>
    </p:spTree>
    <p:extLst>
      <p:ext uri="{BB962C8B-B14F-4D97-AF65-F5344CB8AC3E}">
        <p14:creationId xmlns:p14="http://schemas.microsoft.com/office/powerpoint/2010/main" val="2432873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1EB223-C763-2942-9356-09EA2CDD5925}" type="slidenum">
              <a:rPr lang="en-US" smtClean="0"/>
              <a:t>33</a:t>
            </a:fld>
            <a:endParaRPr lang="en-US"/>
          </a:p>
        </p:txBody>
      </p:sp>
    </p:spTree>
    <p:extLst>
      <p:ext uri="{BB962C8B-B14F-4D97-AF65-F5344CB8AC3E}">
        <p14:creationId xmlns:p14="http://schemas.microsoft.com/office/powerpoint/2010/main" val="278434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5E2FC-A264-784B-AE0F-99EA96EADBFF}" type="slidenum">
              <a:rPr lang="en-US" smtClean="0"/>
              <a:t>4</a:t>
            </a:fld>
            <a:endParaRPr lang="en-US"/>
          </a:p>
        </p:txBody>
      </p:sp>
    </p:spTree>
    <p:extLst>
      <p:ext uri="{BB962C8B-B14F-4D97-AF65-F5344CB8AC3E}">
        <p14:creationId xmlns:p14="http://schemas.microsoft.com/office/powerpoint/2010/main" val="1061002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5E2FC-A264-784B-AE0F-99EA96EADBFF}" type="slidenum">
              <a:rPr lang="en-US" smtClean="0"/>
              <a:t>5</a:t>
            </a:fld>
            <a:endParaRPr lang="en-US"/>
          </a:p>
        </p:txBody>
      </p:sp>
    </p:spTree>
    <p:extLst>
      <p:ext uri="{BB962C8B-B14F-4D97-AF65-F5344CB8AC3E}">
        <p14:creationId xmlns:p14="http://schemas.microsoft.com/office/powerpoint/2010/main" val="3517735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5E2FC-A264-784B-AE0F-99EA96EADBFF}" type="slidenum">
              <a:rPr lang="en-US" smtClean="0"/>
              <a:t>6</a:t>
            </a:fld>
            <a:endParaRPr lang="en-US"/>
          </a:p>
        </p:txBody>
      </p:sp>
    </p:spTree>
    <p:extLst>
      <p:ext uri="{BB962C8B-B14F-4D97-AF65-F5344CB8AC3E}">
        <p14:creationId xmlns:p14="http://schemas.microsoft.com/office/powerpoint/2010/main" val="2253942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highlight>
                  <a:srgbClr val="FFFFFF"/>
                </a:highlight>
                <a:latin typeface="Arial" panose="020B0604020202020204" pitchFamily="34" charset="0"/>
              </a:rPr>
              <a:t>The digital publication ecosystem has two main channels of "Metadata Delivery": "Embedded inside the file format", and "Thru the supply chain."</a:t>
            </a:r>
          </a:p>
          <a:p>
            <a:pPr algn="l"/>
            <a:r>
              <a:rPr lang="en-US" b="0" i="0" dirty="0">
                <a:solidFill>
                  <a:srgbClr val="000000"/>
                </a:solidFill>
                <a:effectLst/>
                <a:highlight>
                  <a:srgbClr val="FFFFFF"/>
                </a:highlight>
                <a:latin typeface="Arial" panose="020B0604020202020204" pitchFamily="34" charset="0"/>
              </a:rPr>
              <a:t>From the "Metadata Delivery" this flows into the "Accessibility Metadata spec" where from "Embedded inside the EPUB" flows into the "EPUB Accessibility Metadata 1.1 specification", and from "the supply chain" flows into the "ONIX Accessibility metadata." At this same level, the "Crosswalk" links between the EPUB and ONIX metadata.</a:t>
            </a:r>
          </a:p>
          <a:p>
            <a:pPr algn="l"/>
            <a:r>
              <a:rPr lang="en-US" b="0" i="0" dirty="0">
                <a:solidFill>
                  <a:srgbClr val="000000"/>
                </a:solidFill>
                <a:effectLst/>
                <a:highlight>
                  <a:srgbClr val="FFFFFF"/>
                </a:highlight>
                <a:latin typeface="Arial" panose="020B0604020202020204" pitchFamily="34" charset="0"/>
              </a:rPr>
              <a:t>From here both flow down into the "Metadata Processing" layer where the EPUB metadata gets processed through the "Display Techniques for EPUB Accessibility Metadata", and the "ONIX accessibility metadata" is processed through the "Display Techniques for ONIX Accessibility Metadata."</a:t>
            </a:r>
          </a:p>
          <a:p>
            <a:pPr algn="l"/>
            <a:r>
              <a:rPr lang="en-US" b="0" i="0" dirty="0">
                <a:solidFill>
                  <a:srgbClr val="000000"/>
                </a:solidFill>
                <a:effectLst/>
                <a:highlight>
                  <a:srgbClr val="FFFFFF"/>
                </a:highlight>
                <a:latin typeface="Arial" panose="020B0604020202020204" pitchFamily="34" charset="0"/>
              </a:rPr>
              <a:t>Finally, from the "Metadata Processing" layer both the Display Techniques for EPUB and ONIX flow into the "Resulting Statements" layer "User Experience Guide for Displaying Accessibility Metadata"</a:t>
            </a:r>
          </a:p>
        </p:txBody>
      </p:sp>
      <p:sp>
        <p:nvSpPr>
          <p:cNvPr id="4" name="Slide Number Placeholder 3"/>
          <p:cNvSpPr>
            <a:spLocks noGrp="1"/>
          </p:cNvSpPr>
          <p:nvPr>
            <p:ph type="sldNum" sz="quarter" idx="5"/>
          </p:nvPr>
        </p:nvSpPr>
        <p:spPr/>
        <p:txBody>
          <a:bodyPr/>
          <a:lstStyle/>
          <a:p>
            <a:fld id="{6145E2FC-A264-784B-AE0F-99EA96EADBFF}" type="slidenum">
              <a:rPr lang="en-US" smtClean="0"/>
              <a:t>7</a:t>
            </a:fld>
            <a:endParaRPr lang="en-US"/>
          </a:p>
        </p:txBody>
      </p:sp>
    </p:spTree>
    <p:extLst>
      <p:ext uri="{BB962C8B-B14F-4D97-AF65-F5344CB8AC3E}">
        <p14:creationId xmlns:p14="http://schemas.microsoft.com/office/powerpoint/2010/main" val="2999616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5E2FC-A264-784B-AE0F-99EA96EADBFF}" type="slidenum">
              <a:rPr lang="en-US" smtClean="0"/>
              <a:t>8</a:t>
            </a:fld>
            <a:endParaRPr lang="en-US"/>
          </a:p>
        </p:txBody>
      </p:sp>
    </p:spTree>
    <p:extLst>
      <p:ext uri="{BB962C8B-B14F-4D97-AF65-F5344CB8AC3E}">
        <p14:creationId xmlns:p14="http://schemas.microsoft.com/office/powerpoint/2010/main" val="204896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F7235-7194-89A2-634B-075A89379F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FDA1A-3466-659B-1F43-0186FE0B6E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FB587-1BA0-5330-7653-3B3D2FAC57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87AE8B-A3A9-C2E8-1620-C66336E48412}"/>
              </a:ext>
            </a:extLst>
          </p:cNvPr>
          <p:cNvSpPr>
            <a:spLocks noGrp="1"/>
          </p:cNvSpPr>
          <p:nvPr>
            <p:ph type="sldNum" sz="quarter" idx="5"/>
          </p:nvPr>
        </p:nvSpPr>
        <p:spPr/>
        <p:txBody>
          <a:bodyPr/>
          <a:lstStyle/>
          <a:p>
            <a:fld id="{6145E2FC-A264-784B-AE0F-99EA96EADBFF}" type="slidenum">
              <a:rPr lang="en-US" smtClean="0"/>
              <a:t>9</a:t>
            </a:fld>
            <a:endParaRPr lang="en-US"/>
          </a:p>
        </p:txBody>
      </p:sp>
    </p:spTree>
    <p:extLst>
      <p:ext uri="{BB962C8B-B14F-4D97-AF65-F5344CB8AC3E}">
        <p14:creationId xmlns:p14="http://schemas.microsoft.com/office/powerpoint/2010/main" val="1668780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dient Titl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9658EA9-2EDB-4045-4568-0773873225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620713" y="242047"/>
            <a:ext cx="9144000" cy="1461247"/>
          </a:xfrm>
          <a:prstGeom prst="rect">
            <a:avLst/>
          </a:prstGeom>
        </p:spPr>
        <p:txBody>
          <a:bodyPr anchor="t"/>
          <a:lstStyle>
            <a:lvl1pPr algn="l">
              <a:defRPr sz="4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21174" y="1790306"/>
            <a:ext cx="9144000" cy="1655763"/>
          </a:xfrm>
        </p:spPr>
        <p:txBody>
          <a:bodyPr/>
          <a:lstStyle>
            <a:lvl1pPr marL="0" indent="0" algn="l">
              <a:buNone/>
              <a:defRPr sz="2400" b="0">
                <a:solidFill>
                  <a:schemeClr val="bg1"/>
                </a:solidFill>
              </a:defRPr>
            </a:lvl1pPr>
            <a:lvl2pPr marL="457189" indent="0" algn="l">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lvl="0"/>
            <a:r>
              <a:rPr lang="en-US"/>
              <a:t>Click to edit Master subtitle style</a:t>
            </a:r>
            <a:endParaRPr lang="en-US" dirty="0"/>
          </a:p>
        </p:txBody>
      </p:sp>
      <p:sp>
        <p:nvSpPr>
          <p:cNvPr id="20" name="Text Placeholder 19">
            <a:extLst>
              <a:ext uri="{FF2B5EF4-FFF2-40B4-BE49-F238E27FC236}">
                <a16:creationId xmlns:a16="http://schemas.microsoft.com/office/drawing/2014/main" id="{94FAA55F-DF41-2A3C-7FC3-84199B14A8D3}"/>
              </a:ext>
            </a:extLst>
          </p:cNvPr>
          <p:cNvSpPr>
            <a:spLocks noGrp="1"/>
          </p:cNvSpPr>
          <p:nvPr>
            <p:ph type="body" sz="quarter" idx="10" hasCustomPrompt="1"/>
          </p:nvPr>
        </p:nvSpPr>
        <p:spPr>
          <a:xfrm>
            <a:off x="620713" y="3446463"/>
            <a:ext cx="9144000" cy="581527"/>
          </a:xfrm>
        </p:spPr>
        <p:txBody>
          <a:bodyPr/>
          <a:lstStyle>
            <a:lvl1pPr>
              <a:defRPr b="0">
                <a:solidFill>
                  <a:schemeClr val="bg1"/>
                </a:solidFill>
              </a:defRPr>
            </a:lvl1pPr>
            <a:lvl2pPr>
              <a:defRPr>
                <a:solidFill>
                  <a:schemeClr val="bg1"/>
                </a:solidFill>
              </a:defRPr>
            </a:lvl2pPr>
          </a:lstStyle>
          <a:p>
            <a:pPr lvl="1"/>
            <a:r>
              <a:rPr lang="en-US" dirty="0"/>
              <a:t>Date, Year</a:t>
            </a:r>
          </a:p>
        </p:txBody>
      </p:sp>
    </p:spTree>
    <p:extLst>
      <p:ext uri="{BB962C8B-B14F-4D97-AF65-F5344CB8AC3E}">
        <p14:creationId xmlns:p14="http://schemas.microsoft.com/office/powerpoint/2010/main" val="399863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pic>
        <p:nvPicPr>
          <p:cNvPr id="8" name="Picture 7" descr="Logo only: Benetech. (all-black version) ">
            <a:extLst>
              <a:ext uri="{FF2B5EF4-FFF2-40B4-BE49-F238E27FC236}">
                <a16:creationId xmlns:a16="http://schemas.microsoft.com/office/drawing/2014/main" id="{CE69C8FD-A555-1E56-7EF9-79A0E497BAC0}"/>
              </a:ext>
            </a:extLst>
          </p:cNvPr>
          <p:cNvPicPr>
            <a:picLocks noChangeAspect="1"/>
          </p:cNvPicPr>
          <p:nvPr userDrawn="1"/>
        </p:nvPicPr>
        <p:blipFill>
          <a:blip r:embed="rId2"/>
          <a:stretch>
            <a:fillRect/>
          </a:stretch>
        </p:blipFill>
        <p:spPr>
          <a:xfrm>
            <a:off x="1592725" y="859522"/>
            <a:ext cx="696642" cy="931556"/>
          </a:xfrm>
          <a:prstGeom prst="rect">
            <a:avLst/>
          </a:prstGeom>
        </p:spPr>
      </p:pic>
      <p:pic>
        <p:nvPicPr>
          <p:cNvPr id="5" name="Picture 4" descr="Logo: Benetech. (all-black version) ">
            <a:extLst>
              <a:ext uri="{FF2B5EF4-FFF2-40B4-BE49-F238E27FC236}">
                <a16:creationId xmlns:a16="http://schemas.microsoft.com/office/drawing/2014/main" id="{9C7A4CED-0CD7-D175-B467-E7757849437B}"/>
              </a:ext>
            </a:extLst>
          </p:cNvPr>
          <p:cNvPicPr>
            <a:picLocks noChangeAspect="1"/>
          </p:cNvPicPr>
          <p:nvPr userDrawn="1"/>
        </p:nvPicPr>
        <p:blipFill>
          <a:blip r:embed="rId3"/>
          <a:stretch>
            <a:fillRect/>
          </a:stretch>
        </p:blipFill>
        <p:spPr>
          <a:xfrm>
            <a:off x="3352800" y="859522"/>
            <a:ext cx="3499413" cy="931557"/>
          </a:xfrm>
          <a:prstGeom prst="rect">
            <a:avLst/>
          </a:prstGeom>
        </p:spPr>
      </p:pic>
      <p:pic>
        <p:nvPicPr>
          <p:cNvPr id="9" name="Picture 8" descr="Logo only: Benetech. (all-blue version) ">
            <a:extLst>
              <a:ext uri="{FF2B5EF4-FFF2-40B4-BE49-F238E27FC236}">
                <a16:creationId xmlns:a16="http://schemas.microsoft.com/office/drawing/2014/main" id="{F1CBABF2-9728-C325-2C35-53065C8DEE68}"/>
              </a:ext>
            </a:extLst>
          </p:cNvPr>
          <p:cNvPicPr>
            <a:picLocks noChangeAspect="1"/>
          </p:cNvPicPr>
          <p:nvPr userDrawn="1"/>
        </p:nvPicPr>
        <p:blipFill>
          <a:blip r:embed="rId4"/>
          <a:stretch>
            <a:fillRect/>
          </a:stretch>
        </p:blipFill>
        <p:spPr>
          <a:xfrm>
            <a:off x="1546811" y="2035501"/>
            <a:ext cx="696642" cy="931556"/>
          </a:xfrm>
          <a:prstGeom prst="rect">
            <a:avLst/>
          </a:prstGeom>
        </p:spPr>
      </p:pic>
      <p:pic>
        <p:nvPicPr>
          <p:cNvPr id="6" name="Picture 5" descr="Logo: Benetech. (all-blue version) ">
            <a:extLst>
              <a:ext uri="{FF2B5EF4-FFF2-40B4-BE49-F238E27FC236}">
                <a16:creationId xmlns:a16="http://schemas.microsoft.com/office/drawing/2014/main" id="{40E7CD40-BC6C-D0C0-D673-1A6E043E4C9A}"/>
              </a:ext>
            </a:extLst>
          </p:cNvPr>
          <p:cNvPicPr>
            <a:picLocks noChangeAspect="1"/>
          </p:cNvPicPr>
          <p:nvPr userDrawn="1"/>
        </p:nvPicPr>
        <p:blipFill>
          <a:blip r:embed="rId5"/>
          <a:stretch>
            <a:fillRect/>
          </a:stretch>
        </p:blipFill>
        <p:spPr>
          <a:xfrm>
            <a:off x="3352800" y="2035500"/>
            <a:ext cx="3499413" cy="931557"/>
          </a:xfrm>
          <a:prstGeom prst="rect">
            <a:avLst/>
          </a:prstGeom>
        </p:spPr>
      </p:pic>
      <p:pic>
        <p:nvPicPr>
          <p:cNvPr id="10" name="Picture 9" descr="Logo only: Benetech. Full color (purple, violet, red, blue) ">
            <a:extLst>
              <a:ext uri="{FF2B5EF4-FFF2-40B4-BE49-F238E27FC236}">
                <a16:creationId xmlns:a16="http://schemas.microsoft.com/office/drawing/2014/main" id="{6FF3E023-0B0E-8A67-BB47-7583008602D8}"/>
              </a:ext>
            </a:extLst>
          </p:cNvPr>
          <p:cNvPicPr>
            <a:picLocks noChangeAspect="1"/>
          </p:cNvPicPr>
          <p:nvPr userDrawn="1"/>
        </p:nvPicPr>
        <p:blipFill>
          <a:blip r:embed="rId6"/>
          <a:stretch>
            <a:fillRect/>
          </a:stretch>
        </p:blipFill>
        <p:spPr>
          <a:xfrm>
            <a:off x="1538710" y="3227694"/>
            <a:ext cx="696642" cy="931556"/>
          </a:xfrm>
          <a:prstGeom prst="rect">
            <a:avLst/>
          </a:prstGeom>
        </p:spPr>
      </p:pic>
      <p:pic>
        <p:nvPicPr>
          <p:cNvPr id="12" name="Picture 11" descr="Logo: Benetech. Full color (purple, violet, red, blue) ">
            <a:extLst>
              <a:ext uri="{FF2B5EF4-FFF2-40B4-BE49-F238E27FC236}">
                <a16:creationId xmlns:a16="http://schemas.microsoft.com/office/drawing/2014/main" id="{F5C5122E-1236-9238-887C-B48808EF5047}"/>
              </a:ext>
            </a:extLst>
          </p:cNvPr>
          <p:cNvPicPr>
            <a:picLocks noChangeAspect="1"/>
          </p:cNvPicPr>
          <p:nvPr userDrawn="1"/>
        </p:nvPicPr>
        <p:blipFill>
          <a:blip r:embed="rId7"/>
          <a:stretch>
            <a:fillRect/>
          </a:stretch>
        </p:blipFill>
        <p:spPr>
          <a:xfrm>
            <a:off x="3352800" y="3227692"/>
            <a:ext cx="3499413" cy="931557"/>
          </a:xfrm>
          <a:prstGeom prst="rect">
            <a:avLst/>
          </a:prstGeom>
        </p:spPr>
      </p:pic>
      <p:sp>
        <p:nvSpPr>
          <p:cNvPr id="3" name="Rectangle 2">
            <a:extLst>
              <a:ext uri="{FF2B5EF4-FFF2-40B4-BE49-F238E27FC236}">
                <a16:creationId xmlns:a16="http://schemas.microsoft.com/office/drawing/2014/main" id="{84CED968-4EC6-CEF6-023A-C4D7FCC36036}"/>
              </a:ext>
              <a:ext uri="{C183D7F6-B498-43B3-948B-1728B52AA6E4}">
                <adec:decorative xmlns:adec="http://schemas.microsoft.com/office/drawing/2017/decorative" val="1"/>
              </a:ext>
            </a:extLst>
          </p:cNvPr>
          <p:cNvSpPr/>
          <p:nvPr userDrawn="1"/>
        </p:nvSpPr>
        <p:spPr>
          <a:xfrm>
            <a:off x="902825" y="4363656"/>
            <a:ext cx="9201874" cy="194454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 only: Benetech A white text on a gray background.">
            <a:extLst>
              <a:ext uri="{FF2B5EF4-FFF2-40B4-BE49-F238E27FC236}">
                <a16:creationId xmlns:a16="http://schemas.microsoft.com/office/drawing/2014/main" id="{5041039C-D3A8-E862-8B74-581B78DE8F69}"/>
              </a:ext>
            </a:extLst>
          </p:cNvPr>
          <p:cNvPicPr>
            <a:picLocks noChangeAspect="1"/>
          </p:cNvPicPr>
          <p:nvPr userDrawn="1"/>
        </p:nvPicPr>
        <p:blipFill>
          <a:blip r:embed="rId8"/>
          <a:stretch>
            <a:fillRect/>
          </a:stretch>
        </p:blipFill>
        <p:spPr>
          <a:xfrm>
            <a:off x="1538710" y="4987044"/>
            <a:ext cx="704743" cy="931557"/>
          </a:xfrm>
          <a:prstGeom prst="rect">
            <a:avLst/>
          </a:prstGeom>
        </p:spPr>
      </p:pic>
      <p:pic>
        <p:nvPicPr>
          <p:cNvPr id="7" name="Picture 6" descr="Logo: Benetech A white text on a gray background.">
            <a:extLst>
              <a:ext uri="{FF2B5EF4-FFF2-40B4-BE49-F238E27FC236}">
                <a16:creationId xmlns:a16="http://schemas.microsoft.com/office/drawing/2014/main" id="{F8767065-4685-13C6-58EE-01B4A6FC5275}"/>
              </a:ext>
            </a:extLst>
          </p:cNvPr>
          <p:cNvPicPr>
            <a:picLocks noChangeAspect="1"/>
          </p:cNvPicPr>
          <p:nvPr userDrawn="1"/>
        </p:nvPicPr>
        <p:blipFill>
          <a:blip r:embed="rId9"/>
          <a:stretch>
            <a:fillRect/>
          </a:stretch>
        </p:blipFill>
        <p:spPr>
          <a:xfrm>
            <a:off x="3352800" y="4987044"/>
            <a:ext cx="3499413" cy="931557"/>
          </a:xfrm>
          <a:prstGeom prst="rect">
            <a:avLst/>
          </a:prstGeom>
        </p:spPr>
      </p:pic>
    </p:spTree>
    <p:extLst>
      <p:ext uri="{BB962C8B-B14F-4D97-AF65-F5344CB8AC3E}">
        <p14:creationId xmlns:p14="http://schemas.microsoft.com/office/powerpoint/2010/main" val="3724102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387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AF1801-5E09-D030-E991-F8A0C1453FA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7604"/>
            <a:ext cx="12192000" cy="1431636"/>
          </a:xfrm>
          <a:prstGeom prst="rect">
            <a:avLst/>
          </a:prstGeom>
          <a:gradFill flip="none" rotWithShape="1">
            <a:gsLst>
              <a:gs pos="0">
                <a:srgbClr val="2276BC"/>
              </a:gs>
              <a:gs pos="74000">
                <a:srgbClr val="7A2B85"/>
              </a:gs>
              <a:gs pos="100000">
                <a:srgbClr val="E31A23"/>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7607" y="213812"/>
            <a:ext cx="10741930" cy="958511"/>
          </a:xfrm>
          <a:prstGeom prst="rect">
            <a:avLst/>
          </a:prstGeom>
        </p:spPr>
        <p:txBody>
          <a:bodyPr anchor="ctr"/>
          <a:lstStyle>
            <a:lvl1pPr>
              <a:defRPr>
                <a:solidFill>
                  <a:schemeClr val="bg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566536" y="1579471"/>
            <a:ext cx="10741930" cy="4545107"/>
          </a:xfrm>
        </p:spPr>
        <p:txBody>
          <a:bodyPr/>
          <a:lstStyle>
            <a:lvl1pPr>
              <a:defRPr sz="3200" b="0"/>
            </a:lvl1pPr>
            <a:lvl2pPr>
              <a:defRPr sz="3200"/>
            </a:lvl2pPr>
            <a:lvl3pPr marL="228600" indent="-274320">
              <a:buClr>
                <a:srgbClr val="2276BC"/>
              </a:buClr>
              <a:buFont typeface="Wingdings" panose="05000000000000000000" pitchFamily="2" charset="2"/>
              <a:buChar char="§"/>
              <a:defRPr sz="3200"/>
            </a:lvl3pPr>
            <a:lvl4pPr marL="594360" indent="-274320">
              <a:buClr>
                <a:srgbClr val="2276BC"/>
              </a:buClr>
              <a:buFont typeface="Wingdings" panose="05000000000000000000" pitchFamily="2" charset="2"/>
              <a:buChar char="§"/>
              <a:defRPr sz="2800"/>
            </a:lvl4pPr>
            <a:lvl5pPr marL="868680" indent="-274320">
              <a:buClr>
                <a:srgbClr val="2276BC"/>
              </a:buClr>
              <a:buFont typeface="Wingdings" panose="05000000000000000000" pitchFamily="2" charset="2"/>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a:extLst>
              <a:ext uri="{FF2B5EF4-FFF2-40B4-BE49-F238E27FC236}">
                <a16:creationId xmlns:a16="http://schemas.microsoft.com/office/drawing/2014/main" id="{010C8F9E-E028-D712-E13E-5076F0FA1F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1370" y="6282466"/>
            <a:ext cx="252474" cy="337611"/>
          </a:xfrm>
          <a:prstGeom prst="rect">
            <a:avLst/>
          </a:prstGeom>
        </p:spPr>
      </p:pic>
      <p:sp>
        <p:nvSpPr>
          <p:cNvPr id="17" name="Slide Number Placeholder 5">
            <a:extLst>
              <a:ext uri="{FF2B5EF4-FFF2-40B4-BE49-F238E27FC236}">
                <a16:creationId xmlns:a16="http://schemas.microsoft.com/office/drawing/2014/main" id="{DBEA985A-A2C2-3C8D-4E0C-D66116338123}"/>
              </a:ext>
            </a:extLst>
          </p:cNvPr>
          <p:cNvSpPr>
            <a:spLocks noGrp="1"/>
          </p:cNvSpPr>
          <p:nvPr>
            <p:ph type="sldNum" sz="quarter" idx="4"/>
          </p:nvPr>
        </p:nvSpPr>
        <p:spPr>
          <a:xfrm>
            <a:off x="11658600" y="15757"/>
            <a:ext cx="527357" cy="396111"/>
          </a:xfrm>
          <a:prstGeom prst="rect">
            <a:avLst/>
          </a:prstGeom>
        </p:spPr>
        <p:txBody>
          <a:bodyPr vert="horz" lIns="91440" tIns="45720" rIns="91440" bIns="45720" rtlCol="0" anchor="ctr"/>
          <a:lstStyle>
            <a:lvl1pPr algn="r">
              <a:defRPr sz="1600" b="1">
                <a:solidFill>
                  <a:schemeClr val="bg1"/>
                </a:solidFill>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1822550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lue Divi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BCC9FE-4094-9114-4BEE-1F9365BD6F9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36608" y="636608"/>
            <a:ext cx="10943691" cy="5521124"/>
          </a:xfrm>
          <a:prstGeom prst="rect">
            <a:avLst/>
          </a:prstGeom>
          <a:solidFill>
            <a:srgbClr val="227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894567"/>
            <a:ext cx="9144000" cy="1780824"/>
          </a:xfrm>
          <a:prstGeom prst="rect">
            <a:avLst/>
          </a:prstGeom>
        </p:spPr>
        <p:txBody>
          <a:bodyPr anchor="t"/>
          <a:lstStyle>
            <a:lvl1pPr algn="l">
              <a:defRPr sz="4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2820033"/>
            <a:ext cx="9144000" cy="1360137"/>
          </a:xfrm>
        </p:spPr>
        <p:txBody>
          <a:bodyPr anchor="b"/>
          <a:lstStyle>
            <a:lvl1pPr marL="0" indent="0" algn="l">
              <a:buNone/>
              <a:defRPr sz="3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28DD3FCA-5782-0EDE-1149-B2D56D712A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616598" y="4324813"/>
            <a:ext cx="1878956" cy="1878956"/>
          </a:xfrm>
          <a:prstGeom prst="rect">
            <a:avLst/>
          </a:prstGeom>
        </p:spPr>
      </p:pic>
      <p:sp>
        <p:nvSpPr>
          <p:cNvPr id="19" name="Slide Number Placeholder 5">
            <a:extLst>
              <a:ext uri="{FF2B5EF4-FFF2-40B4-BE49-F238E27FC236}">
                <a16:creationId xmlns:a16="http://schemas.microsoft.com/office/drawing/2014/main" id="{D5DA78AD-04B7-726C-C929-3E205C3FDF85}"/>
              </a:ext>
            </a:extLst>
          </p:cNvPr>
          <p:cNvSpPr>
            <a:spLocks noGrp="1"/>
          </p:cNvSpPr>
          <p:nvPr>
            <p:ph type="sldNum" sz="quarter" idx="4"/>
          </p:nvPr>
        </p:nvSpPr>
        <p:spPr>
          <a:xfrm>
            <a:off x="11668539" y="15186"/>
            <a:ext cx="523461" cy="382379"/>
          </a:xfrm>
          <a:prstGeom prst="rect">
            <a:avLst/>
          </a:prstGeom>
        </p:spPr>
        <p:txBody>
          <a:bodyPr vert="horz" lIns="91440" tIns="45720" rIns="91440" bIns="45720" rtlCol="0" anchor="ctr"/>
          <a:lstStyle>
            <a:lvl1pPr algn="r">
              <a:defRPr sz="1600" b="1">
                <a:solidFill>
                  <a:schemeClr val="tx1"/>
                </a:solidFill>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147587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Gradient">
    <p:spTree>
      <p:nvGrpSpPr>
        <p:cNvPr id="1" name=""/>
        <p:cNvGrpSpPr/>
        <p:nvPr/>
      </p:nvGrpSpPr>
      <p:grpSpPr>
        <a:xfrm>
          <a:off x="0" y="0"/>
          <a:ext cx="0" cy="0"/>
          <a:chOff x="0" y="0"/>
          <a:chExt cx="0" cy="0"/>
        </a:xfrm>
      </p:grpSpPr>
      <p:sp>
        <p:nvSpPr>
          <p:cNvPr id="2" name="Title 1"/>
          <p:cNvSpPr>
            <a:spLocks noGrp="1"/>
          </p:cNvSpPr>
          <p:nvPr>
            <p:ph type="title"/>
          </p:nvPr>
        </p:nvSpPr>
        <p:spPr>
          <a:xfrm>
            <a:off x="4294208" y="352426"/>
            <a:ext cx="7059592" cy="1302758"/>
          </a:xfrm>
          <a:prstGeom prst="rect">
            <a:avLst/>
          </a:prstGeom>
        </p:spPr>
        <p:txBody>
          <a:bodyPr anchor="b"/>
          <a:lstStyle/>
          <a:p>
            <a:r>
              <a:rPr lang="en-US"/>
              <a:t>Click to edit Master title style</a:t>
            </a:r>
            <a:endParaRPr lang="en-US" dirty="0"/>
          </a:p>
        </p:txBody>
      </p:sp>
      <p:sp>
        <p:nvSpPr>
          <p:cNvPr id="4" name="Content Placeholder 3"/>
          <p:cNvSpPr>
            <a:spLocks noGrp="1"/>
          </p:cNvSpPr>
          <p:nvPr>
            <p:ph sz="half" idx="2"/>
          </p:nvPr>
        </p:nvSpPr>
        <p:spPr>
          <a:xfrm>
            <a:off x="4294207" y="1958712"/>
            <a:ext cx="6863787"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CB2905ED-2A67-BE52-D177-C5B82489BA14}"/>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userDrawn="1"/>
        </p:nvSpPr>
        <p:spPr>
          <a:xfrm>
            <a:off x="0" y="3336"/>
            <a:ext cx="3912243" cy="6854663"/>
          </a:xfrm>
          <a:prstGeom prst="rect">
            <a:avLst/>
          </a:prstGeom>
          <a:gradFill>
            <a:gsLst>
              <a:gs pos="5000">
                <a:srgbClr val="2276BC"/>
              </a:gs>
              <a:gs pos="50000">
                <a:srgbClr val="7A2B85"/>
              </a:gs>
              <a:gs pos="95000">
                <a:srgbClr val="E31A2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78C7D4F7-1FF7-1578-D3A2-2801C866AB2B}"/>
              </a:ext>
            </a:extLst>
          </p:cNvPr>
          <p:cNvSpPr>
            <a:spLocks noGrp="1"/>
          </p:cNvSpPr>
          <p:nvPr>
            <p:ph type="body" sz="quarter" idx="10" hasCustomPrompt="1"/>
          </p:nvPr>
        </p:nvSpPr>
        <p:spPr>
          <a:xfrm>
            <a:off x="647700" y="516200"/>
            <a:ext cx="2535238" cy="490538"/>
          </a:xfrm>
        </p:spPr>
        <p:txBody>
          <a:bodyPr anchor="b"/>
          <a:lstStyle>
            <a:lvl1pPr>
              <a:defRPr sz="2400" b="0">
                <a:solidFill>
                  <a:schemeClr val="bg1"/>
                </a:solidFill>
              </a:defRPr>
            </a:lvl1pPr>
          </a:lstStyle>
          <a:p>
            <a:pPr lvl="0"/>
            <a:r>
              <a:rPr lang="en-US" dirty="0"/>
              <a:t>Section #</a:t>
            </a:r>
          </a:p>
        </p:txBody>
      </p:sp>
      <p:sp>
        <p:nvSpPr>
          <p:cNvPr id="21" name="Text Placeholder 20">
            <a:extLst>
              <a:ext uri="{FF2B5EF4-FFF2-40B4-BE49-F238E27FC236}">
                <a16:creationId xmlns:a16="http://schemas.microsoft.com/office/drawing/2014/main" id="{FEFB8F02-8AAA-EE3C-03EC-27F4B7804FD6}"/>
              </a:ext>
            </a:extLst>
          </p:cNvPr>
          <p:cNvSpPr>
            <a:spLocks noGrp="1"/>
          </p:cNvSpPr>
          <p:nvPr>
            <p:ph type="body" sz="quarter" idx="12" hasCustomPrompt="1"/>
          </p:nvPr>
        </p:nvSpPr>
        <p:spPr>
          <a:xfrm>
            <a:off x="647700" y="1018050"/>
            <a:ext cx="2535238" cy="952500"/>
          </a:xfrm>
        </p:spPr>
        <p:txBody>
          <a:bodyPr/>
          <a:lstStyle>
            <a:lvl1pPr>
              <a:defRPr sz="4400">
                <a:solidFill>
                  <a:schemeClr val="bg1"/>
                </a:solidFill>
              </a:defRPr>
            </a:lvl1pPr>
          </a:lstStyle>
          <a:p>
            <a:pPr lvl="0"/>
            <a:r>
              <a:rPr lang="en-US" dirty="0"/>
              <a:t>TEXT</a:t>
            </a:r>
          </a:p>
        </p:txBody>
      </p:sp>
      <p:sp>
        <p:nvSpPr>
          <p:cNvPr id="17" name="Picture Placeholder 16">
            <a:extLst>
              <a:ext uri="{FF2B5EF4-FFF2-40B4-BE49-F238E27FC236}">
                <a16:creationId xmlns:a16="http://schemas.microsoft.com/office/drawing/2014/main" id="{D0D6F03C-66DD-93A7-5C2C-3542F224D60A}"/>
              </a:ext>
            </a:extLst>
          </p:cNvPr>
          <p:cNvSpPr>
            <a:spLocks noGrp="1" noChangeAspect="1"/>
          </p:cNvSpPr>
          <p:nvPr>
            <p:ph type="pic" sz="quarter" idx="11"/>
          </p:nvPr>
        </p:nvSpPr>
        <p:spPr>
          <a:xfrm>
            <a:off x="670849" y="2151509"/>
            <a:ext cx="2560320" cy="2560320"/>
          </a:xfrm>
          <a:prstGeom prst="ellipse">
            <a:avLst/>
          </a:prstGeom>
        </p:spPr>
        <p:txBody>
          <a:bodyPr/>
          <a:lstStyle>
            <a:lvl1pPr>
              <a:defRPr>
                <a:solidFill>
                  <a:schemeClr val="bg1"/>
                </a:solidFill>
              </a:defRPr>
            </a:lvl1pPr>
          </a:lstStyle>
          <a:p>
            <a:r>
              <a:rPr lang="en-US"/>
              <a:t>Click icon to add picture</a:t>
            </a:r>
            <a:endParaRPr lang="en-US" dirty="0"/>
          </a:p>
        </p:txBody>
      </p:sp>
      <p:sp>
        <p:nvSpPr>
          <p:cNvPr id="18" name="Slide Number Placeholder 5">
            <a:extLst>
              <a:ext uri="{FF2B5EF4-FFF2-40B4-BE49-F238E27FC236}">
                <a16:creationId xmlns:a16="http://schemas.microsoft.com/office/drawing/2014/main" id="{17087425-E207-6916-2F1A-C8E3BC833F94}"/>
              </a:ext>
            </a:extLst>
          </p:cNvPr>
          <p:cNvSpPr>
            <a:spLocks noGrp="1"/>
          </p:cNvSpPr>
          <p:nvPr>
            <p:ph type="sldNum" sz="quarter" idx="4"/>
          </p:nvPr>
        </p:nvSpPr>
        <p:spPr>
          <a:xfrm>
            <a:off x="11628783" y="0"/>
            <a:ext cx="563217" cy="469300"/>
          </a:xfrm>
          <a:prstGeom prst="rect">
            <a:avLst/>
          </a:prstGeom>
        </p:spPr>
        <p:txBody>
          <a:bodyPr vert="horz" lIns="91440" tIns="45720" rIns="91440" bIns="45720" rtlCol="0" anchor="ctr"/>
          <a:lstStyle>
            <a:lvl1pPr algn="r">
              <a:defRPr sz="1600" b="1">
                <a:solidFill>
                  <a:schemeClr val="tx1"/>
                </a:solidFill>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395276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328FB0-65C1-420C-CAE3-4A99A88C9857}"/>
              </a:ext>
              <a:ext uri="{C183D7F6-B498-43B3-948B-1728B52AA6E4}">
                <adec:decorative xmlns:adec="http://schemas.microsoft.com/office/drawing/2017/decorative" val="1"/>
              </a:ext>
            </a:extLst>
          </p:cNvPr>
          <p:cNvSpPr/>
          <p:nvPr userDrawn="1"/>
        </p:nvSpPr>
        <p:spPr>
          <a:xfrm>
            <a:off x="0" y="0"/>
            <a:ext cx="12192000" cy="1431636"/>
          </a:xfrm>
          <a:prstGeom prst="rect">
            <a:avLst/>
          </a:prstGeom>
          <a:gradFill flip="none" rotWithShape="1">
            <a:gsLst>
              <a:gs pos="0">
                <a:srgbClr val="2276BC"/>
              </a:gs>
              <a:gs pos="74000">
                <a:srgbClr val="7A2B85"/>
              </a:gs>
              <a:gs pos="100000">
                <a:srgbClr val="E31A23"/>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3458" y="236562"/>
            <a:ext cx="10741930" cy="95851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13458" y="1705097"/>
            <a:ext cx="5157787" cy="437004"/>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13458" y="222035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6735F8CB-C373-B1D5-FC4E-4B69323ADEBF}"/>
              </a:ext>
            </a:extLst>
          </p:cNvPr>
          <p:cNvSpPr>
            <a:spLocks noGrp="1"/>
          </p:cNvSpPr>
          <p:nvPr>
            <p:ph type="body" idx="12"/>
          </p:nvPr>
        </p:nvSpPr>
        <p:spPr>
          <a:xfrm>
            <a:off x="6243275" y="1705097"/>
            <a:ext cx="5157787" cy="437004"/>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148DD004-FC0F-F539-90BF-A983089DA218}"/>
              </a:ext>
            </a:extLst>
          </p:cNvPr>
          <p:cNvSpPr>
            <a:spLocks noGrp="1"/>
          </p:cNvSpPr>
          <p:nvPr>
            <p:ph sz="half" idx="13"/>
          </p:nvPr>
        </p:nvSpPr>
        <p:spPr>
          <a:xfrm>
            <a:off x="6238754" y="222035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a:extLst>
              <a:ext uri="{FF2B5EF4-FFF2-40B4-BE49-F238E27FC236}">
                <a16:creationId xmlns:a16="http://schemas.microsoft.com/office/drawing/2014/main" id="{010C8F9E-E028-D712-E13E-5076F0FA1F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221370" y="6282466"/>
            <a:ext cx="252474" cy="337611"/>
          </a:xfrm>
          <a:prstGeom prst="rect">
            <a:avLst/>
          </a:prstGeom>
        </p:spPr>
      </p:pic>
      <p:sp>
        <p:nvSpPr>
          <p:cNvPr id="17" name="Slide Number Placeholder 5">
            <a:extLst>
              <a:ext uri="{FF2B5EF4-FFF2-40B4-BE49-F238E27FC236}">
                <a16:creationId xmlns:a16="http://schemas.microsoft.com/office/drawing/2014/main" id="{DBEA985A-A2C2-3C8D-4E0C-D66116338123}"/>
              </a:ext>
            </a:extLst>
          </p:cNvPr>
          <p:cNvSpPr>
            <a:spLocks noGrp="1"/>
          </p:cNvSpPr>
          <p:nvPr>
            <p:ph type="sldNum" sz="quarter" idx="4"/>
          </p:nvPr>
        </p:nvSpPr>
        <p:spPr>
          <a:xfrm>
            <a:off x="11648661" y="0"/>
            <a:ext cx="543339" cy="447261"/>
          </a:xfrm>
          <a:prstGeom prst="rect">
            <a:avLst/>
          </a:prstGeom>
        </p:spPr>
        <p:txBody>
          <a:bodyPr vert="horz" lIns="91440" tIns="45720" rIns="91440" bIns="45720" rtlCol="0" anchor="ctr"/>
          <a:lstStyle>
            <a:lvl1pPr algn="r">
              <a:defRPr sz="1600" b="1">
                <a:solidFill>
                  <a:schemeClr val="bg1"/>
                </a:solidFill>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390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B0E1E8-0839-8E07-AA1F-22C29D62B44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7604"/>
            <a:ext cx="12192000" cy="1431636"/>
          </a:xfrm>
          <a:prstGeom prst="rect">
            <a:avLst/>
          </a:prstGeom>
          <a:gradFill flip="none" rotWithShape="1">
            <a:gsLst>
              <a:gs pos="0">
                <a:srgbClr val="2276BC"/>
              </a:gs>
              <a:gs pos="74000">
                <a:srgbClr val="7A2B85"/>
              </a:gs>
              <a:gs pos="100000">
                <a:srgbClr val="E31A23"/>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3458" y="228206"/>
            <a:ext cx="10741930" cy="95851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13458" y="1705097"/>
            <a:ext cx="5157787" cy="437004"/>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41D1CC85-9FDE-9991-9346-8E448B960658}"/>
              </a:ext>
            </a:extLst>
          </p:cNvPr>
          <p:cNvSpPr>
            <a:spLocks noGrp="1"/>
          </p:cNvSpPr>
          <p:nvPr>
            <p:ph sz="half" idx="2"/>
          </p:nvPr>
        </p:nvSpPr>
        <p:spPr>
          <a:xfrm>
            <a:off x="613458" y="222035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a:extLst>
              <a:ext uri="{FF2B5EF4-FFF2-40B4-BE49-F238E27FC236}">
                <a16:creationId xmlns:a16="http://schemas.microsoft.com/office/drawing/2014/main" id="{4857F08D-90B8-9412-E1C6-25296EFEDF2E}"/>
              </a:ext>
            </a:extLst>
          </p:cNvPr>
          <p:cNvSpPr>
            <a:spLocks noGrp="1"/>
          </p:cNvSpPr>
          <p:nvPr>
            <p:ph type="pic" sz="quarter" idx="14"/>
          </p:nvPr>
        </p:nvSpPr>
        <p:spPr>
          <a:xfrm>
            <a:off x="6243638" y="1808163"/>
            <a:ext cx="5329237" cy="3363912"/>
          </a:xfrm>
        </p:spPr>
        <p:txBody>
          <a:bodyPr/>
          <a:lstStyle/>
          <a:p>
            <a:r>
              <a:rPr lang="en-US"/>
              <a:t>Click icon to add picture</a:t>
            </a:r>
            <a:endParaRPr lang="en-US" dirty="0"/>
          </a:p>
        </p:txBody>
      </p:sp>
      <p:sp>
        <p:nvSpPr>
          <p:cNvPr id="15" name="Content Placeholder 3">
            <a:extLst>
              <a:ext uri="{FF2B5EF4-FFF2-40B4-BE49-F238E27FC236}">
                <a16:creationId xmlns:a16="http://schemas.microsoft.com/office/drawing/2014/main" id="{403B8E46-2897-FA9B-2F69-3B19AF2898BE}"/>
              </a:ext>
            </a:extLst>
          </p:cNvPr>
          <p:cNvSpPr>
            <a:spLocks noGrp="1"/>
          </p:cNvSpPr>
          <p:nvPr>
            <p:ph sz="half" idx="13" hasCustomPrompt="1"/>
          </p:nvPr>
        </p:nvSpPr>
        <p:spPr>
          <a:xfrm>
            <a:off x="6243275" y="5334000"/>
            <a:ext cx="5157787" cy="438858"/>
          </a:xfrm>
        </p:spPr>
        <p:txBody>
          <a:bodyPr/>
          <a:lstStyle>
            <a:lvl2pPr>
              <a:defRPr sz="2400"/>
            </a:lvl2pPr>
          </a:lstStyle>
          <a:p>
            <a:pPr lvl="1"/>
            <a:r>
              <a:rPr lang="en-US" dirty="0"/>
              <a:t>Photo Caption</a:t>
            </a:r>
          </a:p>
        </p:txBody>
      </p:sp>
      <p:pic>
        <p:nvPicPr>
          <p:cNvPr id="16" name="Picture 15">
            <a:extLst>
              <a:ext uri="{FF2B5EF4-FFF2-40B4-BE49-F238E27FC236}">
                <a16:creationId xmlns:a16="http://schemas.microsoft.com/office/drawing/2014/main" id="{010C8F9E-E028-D712-E13E-5076F0FA1F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221370" y="6282466"/>
            <a:ext cx="252474" cy="337611"/>
          </a:xfrm>
          <a:prstGeom prst="rect">
            <a:avLst/>
          </a:prstGeom>
        </p:spPr>
      </p:pic>
      <p:sp>
        <p:nvSpPr>
          <p:cNvPr id="4" name="Slide Number Placeholder 5">
            <a:extLst>
              <a:ext uri="{FF2B5EF4-FFF2-40B4-BE49-F238E27FC236}">
                <a16:creationId xmlns:a16="http://schemas.microsoft.com/office/drawing/2014/main" id="{5146154B-2704-D517-5EE3-47186D2D27FA}"/>
              </a:ext>
            </a:extLst>
          </p:cNvPr>
          <p:cNvSpPr>
            <a:spLocks noGrp="1"/>
          </p:cNvSpPr>
          <p:nvPr>
            <p:ph type="sldNum" sz="quarter" idx="4"/>
          </p:nvPr>
        </p:nvSpPr>
        <p:spPr>
          <a:xfrm>
            <a:off x="11648661" y="0"/>
            <a:ext cx="543339" cy="447261"/>
          </a:xfrm>
          <a:prstGeom prst="rect">
            <a:avLst/>
          </a:prstGeom>
        </p:spPr>
        <p:txBody>
          <a:bodyPr vert="horz" lIns="91440" tIns="45720" rIns="91440" bIns="45720" rtlCol="0" anchor="ctr"/>
          <a:lstStyle>
            <a:lvl1pPr algn="r">
              <a:defRPr sz="1600" b="1">
                <a:solidFill>
                  <a:schemeClr val="bg1"/>
                </a:solidFill>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2912402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89C4F7-8124-D9DC-04AB-9A24F84DCC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7604"/>
            <a:ext cx="12192000" cy="1431636"/>
          </a:xfrm>
          <a:prstGeom prst="rect">
            <a:avLst/>
          </a:prstGeom>
          <a:gradFill flip="none" rotWithShape="1">
            <a:gsLst>
              <a:gs pos="0">
                <a:srgbClr val="2276BC"/>
              </a:gs>
              <a:gs pos="74000">
                <a:srgbClr val="7A2B85"/>
              </a:gs>
              <a:gs pos="100000">
                <a:srgbClr val="E31A23"/>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636366" y="278853"/>
            <a:ext cx="10741930" cy="95851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4857F08D-90B8-9412-E1C6-25296EFEDF2E}"/>
              </a:ext>
            </a:extLst>
          </p:cNvPr>
          <p:cNvSpPr>
            <a:spLocks noGrp="1"/>
          </p:cNvSpPr>
          <p:nvPr>
            <p:ph type="pic" sz="quarter" idx="14"/>
          </p:nvPr>
        </p:nvSpPr>
        <p:spPr>
          <a:xfrm>
            <a:off x="613458" y="1626848"/>
            <a:ext cx="10959417" cy="4381500"/>
          </a:xfrm>
        </p:spPr>
        <p:txBody>
          <a:bodyPr/>
          <a:lstStyle/>
          <a:p>
            <a:r>
              <a:rPr lang="en-US"/>
              <a:t>Click icon to add picture</a:t>
            </a:r>
            <a:endParaRPr lang="en-US" dirty="0"/>
          </a:p>
        </p:txBody>
      </p:sp>
      <p:pic>
        <p:nvPicPr>
          <p:cNvPr id="16" name="Picture 15">
            <a:extLst>
              <a:ext uri="{FF2B5EF4-FFF2-40B4-BE49-F238E27FC236}">
                <a16:creationId xmlns:a16="http://schemas.microsoft.com/office/drawing/2014/main" id="{010C8F9E-E028-D712-E13E-5076F0FA1F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1370" y="6282466"/>
            <a:ext cx="252474" cy="337611"/>
          </a:xfrm>
          <a:prstGeom prst="rect">
            <a:avLst/>
          </a:prstGeom>
        </p:spPr>
      </p:pic>
      <p:sp>
        <p:nvSpPr>
          <p:cNvPr id="3" name="Slide Number Placeholder 5">
            <a:extLst>
              <a:ext uri="{FF2B5EF4-FFF2-40B4-BE49-F238E27FC236}">
                <a16:creationId xmlns:a16="http://schemas.microsoft.com/office/drawing/2014/main" id="{35EB4C09-C2F6-248B-9D9C-2AE0C05DF047}"/>
              </a:ext>
            </a:extLst>
          </p:cNvPr>
          <p:cNvSpPr>
            <a:spLocks noGrp="1"/>
          </p:cNvSpPr>
          <p:nvPr>
            <p:ph type="sldNum" sz="quarter" idx="4"/>
          </p:nvPr>
        </p:nvSpPr>
        <p:spPr>
          <a:xfrm>
            <a:off x="11648661" y="0"/>
            <a:ext cx="543339" cy="447261"/>
          </a:xfrm>
          <a:prstGeom prst="rect">
            <a:avLst/>
          </a:prstGeom>
        </p:spPr>
        <p:txBody>
          <a:bodyPr vert="horz" lIns="91440" tIns="45720" rIns="91440" bIns="45720" rtlCol="0" anchor="ctr"/>
          <a:lstStyle>
            <a:lvl1pPr algn="r">
              <a:defRPr sz="1600" b="1">
                <a:solidFill>
                  <a:schemeClr val="bg1"/>
                </a:solidFill>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4139168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9ECAB97-5B64-03A7-1CDD-881FFE1FB37F}"/>
              </a:ext>
            </a:extLst>
          </p:cNvPr>
          <p:cNvSpPr>
            <a:spLocks noGrp="1"/>
          </p:cNvSpPr>
          <p:nvPr>
            <p:ph type="title" hasCustomPrompt="1"/>
          </p:nvPr>
        </p:nvSpPr>
        <p:spPr>
          <a:xfrm>
            <a:off x="3032567" y="682907"/>
            <a:ext cx="6736466" cy="2379202"/>
          </a:xfrm>
          <a:prstGeom prst="rect">
            <a:avLst/>
          </a:prstGeom>
        </p:spPr>
        <p:txBody>
          <a:bodyPr anchor="b"/>
          <a:lstStyle>
            <a:lvl1pPr>
              <a:defRPr sz="4400"/>
            </a:lvl1pPr>
          </a:lstStyle>
          <a:p>
            <a:r>
              <a:rPr lang="en-US" dirty="0"/>
              <a:t>A Quote Goes Here</a:t>
            </a:r>
          </a:p>
        </p:txBody>
      </p:sp>
      <p:sp>
        <p:nvSpPr>
          <p:cNvPr id="22" name="Text Placeholder 2">
            <a:extLst>
              <a:ext uri="{FF2B5EF4-FFF2-40B4-BE49-F238E27FC236}">
                <a16:creationId xmlns:a16="http://schemas.microsoft.com/office/drawing/2014/main" id="{DF78666A-B694-001D-8E40-0B3B2569FE2E}"/>
              </a:ext>
            </a:extLst>
          </p:cNvPr>
          <p:cNvSpPr>
            <a:spLocks noGrp="1"/>
          </p:cNvSpPr>
          <p:nvPr>
            <p:ph type="body" idx="1" hasCustomPrompt="1"/>
          </p:nvPr>
        </p:nvSpPr>
        <p:spPr>
          <a:xfrm>
            <a:off x="3032567" y="3194613"/>
            <a:ext cx="6736466" cy="1412110"/>
          </a:xfrm>
        </p:spPr>
        <p:txBody>
          <a:bodyPr anchor="t"/>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 Credit Goes Here</a:t>
            </a:r>
          </a:p>
        </p:txBody>
      </p:sp>
      <p:pic>
        <p:nvPicPr>
          <p:cNvPr id="18" name="Picture 17">
            <a:extLst>
              <a:ext uri="{FF2B5EF4-FFF2-40B4-BE49-F238E27FC236}">
                <a16:creationId xmlns:a16="http://schemas.microsoft.com/office/drawing/2014/main" id="{A4620DA5-3548-7AD7-12A4-DD06E641E8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rcRect t="65654"/>
          <a:stretch/>
        </p:blipFill>
        <p:spPr>
          <a:xfrm>
            <a:off x="0" y="4592091"/>
            <a:ext cx="12192000" cy="2355448"/>
          </a:xfrm>
          <a:prstGeom prst="rect">
            <a:avLst/>
          </a:prstGeom>
        </p:spPr>
      </p:pic>
      <p:sp>
        <p:nvSpPr>
          <p:cNvPr id="23" name="Slide Number Placeholder 5">
            <a:extLst>
              <a:ext uri="{FF2B5EF4-FFF2-40B4-BE49-F238E27FC236}">
                <a16:creationId xmlns:a16="http://schemas.microsoft.com/office/drawing/2014/main" id="{D14F93A9-3DC7-0991-A5C8-EBF394A246CC}"/>
              </a:ext>
            </a:extLst>
          </p:cNvPr>
          <p:cNvSpPr>
            <a:spLocks noGrp="1"/>
          </p:cNvSpPr>
          <p:nvPr>
            <p:ph type="sldNum" sz="quarter" idx="4"/>
          </p:nvPr>
        </p:nvSpPr>
        <p:spPr>
          <a:xfrm>
            <a:off x="11648661" y="0"/>
            <a:ext cx="543339" cy="447261"/>
          </a:xfrm>
          <a:prstGeom prst="rect">
            <a:avLst/>
          </a:prstGeom>
        </p:spPr>
        <p:txBody>
          <a:bodyPr vert="horz" lIns="91440" tIns="45720" rIns="91440" bIns="45720" rtlCol="0" anchor="ctr"/>
          <a:lstStyle>
            <a:lvl1pPr algn="r">
              <a:defRPr sz="1600" b="1">
                <a:solidFill>
                  <a:schemeClr val="tx1"/>
                </a:solidFill>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199982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olor Swatches for Color Picker">
    <p:spTree>
      <p:nvGrpSpPr>
        <p:cNvPr id="1" name=""/>
        <p:cNvGrpSpPr/>
        <p:nvPr/>
      </p:nvGrpSpPr>
      <p:grpSpPr>
        <a:xfrm>
          <a:off x="0" y="0"/>
          <a:ext cx="0" cy="0"/>
          <a:chOff x="0" y="0"/>
          <a:chExt cx="0" cy="0"/>
        </a:xfrm>
      </p:grpSpPr>
      <p:sp>
        <p:nvSpPr>
          <p:cNvPr id="5" name="Rectangle 4" descr="Graident rectangle box with blue, purple, red and magenta mixed.">
            <a:extLst>
              <a:ext uri="{FF2B5EF4-FFF2-40B4-BE49-F238E27FC236}">
                <a16:creationId xmlns:a16="http://schemas.microsoft.com/office/drawing/2014/main" id="{8B417A0D-69C1-E2C0-E390-A92CF4E6631D}"/>
              </a:ext>
            </a:extLst>
          </p:cNvPr>
          <p:cNvSpPr>
            <a:spLocks noGrp="1" noRot="1" noMove="1" noResize="1" noEditPoints="1" noAdjustHandles="1" noChangeArrowheads="1" noChangeShapeType="1"/>
          </p:cNvSpPr>
          <p:nvPr userDrawn="1"/>
        </p:nvSpPr>
        <p:spPr>
          <a:xfrm>
            <a:off x="604553" y="725914"/>
            <a:ext cx="8136121" cy="2680122"/>
          </a:xfrm>
          <a:prstGeom prst="rect">
            <a:avLst/>
          </a:prstGeom>
          <a:gradFill>
            <a:gsLst>
              <a:gs pos="5000">
                <a:srgbClr val="2276BC"/>
              </a:gs>
              <a:gs pos="50000">
                <a:srgbClr val="7A2B85"/>
              </a:gs>
              <a:gs pos="95000">
                <a:srgbClr val="E31A2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16F2859-70B5-EF9B-EC2E-85CB90388AA0}"/>
              </a:ext>
            </a:extLst>
          </p:cNvPr>
          <p:cNvSpPr txBox="1"/>
          <p:nvPr userDrawn="1"/>
        </p:nvSpPr>
        <p:spPr>
          <a:xfrm>
            <a:off x="9144872" y="2880486"/>
            <a:ext cx="2279737" cy="600164"/>
          </a:xfrm>
          <a:prstGeom prst="rect">
            <a:avLst/>
          </a:prstGeom>
          <a:noFill/>
        </p:spPr>
        <p:txBody>
          <a:bodyPr wrap="square" lIns="0" tIns="0" rIns="0" bIns="0" rtlCol="0">
            <a:noAutofit/>
          </a:bodyPr>
          <a:lstStyle/>
          <a:p>
            <a:r>
              <a:rPr lang="en-US" dirty="0"/>
              <a:t>Color Swatches for Color Picker</a:t>
            </a:r>
          </a:p>
        </p:txBody>
      </p:sp>
      <p:sp>
        <p:nvSpPr>
          <p:cNvPr id="8" name="Rectangle 7" descr="Blue square box">
            <a:extLst>
              <a:ext uri="{FF2B5EF4-FFF2-40B4-BE49-F238E27FC236}">
                <a16:creationId xmlns:a16="http://schemas.microsoft.com/office/drawing/2014/main" id="{37EEB24B-7D91-D61B-77FE-E734BD6787D4}"/>
              </a:ext>
            </a:extLst>
          </p:cNvPr>
          <p:cNvSpPr>
            <a:spLocks noGrp="1" noRot="1" noMove="1" noResize="1" noEditPoints="1" noAdjustHandles="1" noChangeArrowheads="1" noChangeShapeType="1"/>
          </p:cNvSpPr>
          <p:nvPr userDrawn="1"/>
        </p:nvSpPr>
        <p:spPr>
          <a:xfrm>
            <a:off x="604553" y="4072333"/>
            <a:ext cx="2442575" cy="2059753"/>
          </a:xfrm>
          <a:prstGeom prst="rect">
            <a:avLst/>
          </a:prstGeom>
          <a:solidFill>
            <a:srgbClr val="227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Purple square box">
            <a:extLst>
              <a:ext uri="{FF2B5EF4-FFF2-40B4-BE49-F238E27FC236}">
                <a16:creationId xmlns:a16="http://schemas.microsoft.com/office/drawing/2014/main" id="{D269993B-1917-AD37-0BA4-6223CE73FA85}"/>
              </a:ext>
            </a:extLst>
          </p:cNvPr>
          <p:cNvSpPr>
            <a:spLocks noGrp="1" noRot="1" noMove="1" noResize="1" noEditPoints="1" noAdjustHandles="1" noChangeArrowheads="1" noChangeShapeType="1"/>
          </p:cNvSpPr>
          <p:nvPr userDrawn="1"/>
        </p:nvSpPr>
        <p:spPr>
          <a:xfrm>
            <a:off x="3451326" y="4072333"/>
            <a:ext cx="2442575" cy="2059753"/>
          </a:xfrm>
          <a:prstGeom prst="rect">
            <a:avLst/>
          </a:prstGeom>
          <a:solidFill>
            <a:srgbClr val="7A2B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Red square box">
            <a:extLst>
              <a:ext uri="{FF2B5EF4-FFF2-40B4-BE49-F238E27FC236}">
                <a16:creationId xmlns:a16="http://schemas.microsoft.com/office/drawing/2014/main" id="{ADF83C4D-8683-BE72-0D3D-D6C3473A9F76}"/>
              </a:ext>
            </a:extLst>
          </p:cNvPr>
          <p:cNvSpPr>
            <a:spLocks noGrp="1" noRot="1" noMove="1" noResize="1" noEditPoints="1" noAdjustHandles="1" noChangeArrowheads="1" noChangeShapeType="1"/>
          </p:cNvSpPr>
          <p:nvPr userDrawn="1"/>
        </p:nvSpPr>
        <p:spPr>
          <a:xfrm>
            <a:off x="6298099" y="4072333"/>
            <a:ext cx="2442575" cy="2059753"/>
          </a:xfrm>
          <a:prstGeom prst="rect">
            <a:avLst/>
          </a:prstGeom>
          <a:solidFill>
            <a:srgbClr val="E31A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Magenta square box">
            <a:extLst>
              <a:ext uri="{FF2B5EF4-FFF2-40B4-BE49-F238E27FC236}">
                <a16:creationId xmlns:a16="http://schemas.microsoft.com/office/drawing/2014/main" id="{6EE6C748-886D-F988-1CC6-E9B1586F5DAE}"/>
              </a:ext>
            </a:extLst>
          </p:cNvPr>
          <p:cNvSpPr>
            <a:spLocks noGrp="1" noRot="1" noMove="1" noResize="1" noEditPoints="1" noAdjustHandles="1" noChangeArrowheads="1" noChangeShapeType="1"/>
          </p:cNvSpPr>
          <p:nvPr userDrawn="1"/>
        </p:nvSpPr>
        <p:spPr>
          <a:xfrm>
            <a:off x="9144872" y="4072333"/>
            <a:ext cx="2442575" cy="2059753"/>
          </a:xfrm>
          <a:prstGeom prst="rect">
            <a:avLst/>
          </a:prstGeom>
          <a:solidFill>
            <a:srgbClr val="BD1B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93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0">
            <a:extLst>
              <a:ext uri="{FF2B5EF4-FFF2-40B4-BE49-F238E27FC236}">
                <a16:creationId xmlns:a16="http://schemas.microsoft.com/office/drawing/2014/main" id="{1BF0215B-79CD-907A-7099-44F1235F50B8}"/>
              </a:ext>
            </a:extLst>
          </p:cNvPr>
          <p:cNvSpPr>
            <a:spLocks noGrp="1"/>
          </p:cNvSpPr>
          <p:nvPr>
            <p:ph type="title"/>
          </p:nvPr>
        </p:nvSpPr>
        <p:spPr>
          <a:xfrm>
            <a:off x="838200" y="681036"/>
            <a:ext cx="10515600" cy="1009652"/>
          </a:xfrm>
          <a:prstGeom prst="rect">
            <a:avLst/>
          </a:prstGeom>
        </p:spPr>
        <p:txBody>
          <a:bodyPr vert="horz" lIns="0" tIns="0" rIns="0" bIns="0" rtlCol="0" anchor="t">
            <a:no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11654398" y="0"/>
            <a:ext cx="525562" cy="430006"/>
          </a:xfrm>
          <a:prstGeom prst="rect">
            <a:avLst/>
          </a:prstGeom>
        </p:spPr>
        <p:txBody>
          <a:bodyPr vert="horz" lIns="91440" tIns="45720" rIns="91440" bIns="45720" rtlCol="0" anchor="ctr"/>
          <a:lstStyle>
            <a:lvl1pPr algn="r">
              <a:defRPr sz="16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1548046629"/>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3" r:id="rId3"/>
    <p:sldLayoutId id="2147483664" r:id="rId4"/>
    <p:sldLayoutId id="2147483677" r:id="rId5"/>
    <p:sldLayoutId id="2147483675" r:id="rId6"/>
    <p:sldLayoutId id="2147483676" r:id="rId7"/>
    <p:sldLayoutId id="2147483672" r:id="rId8"/>
    <p:sldLayoutId id="2147483667" r:id="rId9"/>
    <p:sldLayoutId id="2147483666" r:id="rId10"/>
    <p:sldLayoutId id="2147483678" r:id="rId11"/>
  </p:sldLayoutIdLst>
  <p:hf hdr="0" dt="0"/>
  <p:txStyles>
    <p:titleStyle>
      <a:lvl1pPr algn="l" defTabSz="914377" rtl="0" eaLnBrk="1" latinLnBrk="0" hangingPunct="1">
        <a:lnSpc>
          <a:spcPct val="90000"/>
        </a:lnSpc>
        <a:spcBef>
          <a:spcPct val="0"/>
        </a:spcBef>
        <a:buNone/>
        <a:defRPr sz="44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0" indent="0" algn="l" defTabSz="914377" rtl="0" eaLnBrk="1" latinLnBrk="0" hangingPunct="1">
        <a:lnSpc>
          <a:spcPct val="90000"/>
        </a:lnSpc>
        <a:spcBef>
          <a:spcPts val="600"/>
        </a:spcBef>
        <a:buFont typeface="Arial" panose="020B0604020202020204" pitchFamily="34" charset="0"/>
        <a:buNone/>
        <a:defRPr sz="1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0" indent="0" algn="l" defTabSz="914377" rtl="0" eaLnBrk="1" latinLnBrk="0" hangingPunct="1">
        <a:lnSpc>
          <a:spcPct val="90000"/>
        </a:lnSpc>
        <a:spcBef>
          <a:spcPts val="600"/>
        </a:spcBef>
        <a:buFont typeface="Arial" panose="020B0604020202020204" pitchFamily="34" charset="0"/>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228600" indent="-274320" algn="l" defTabSz="914377" rtl="0" eaLnBrk="1" latinLnBrk="0" hangingPunct="1">
        <a:lnSpc>
          <a:spcPct val="90000"/>
        </a:lnSpc>
        <a:spcBef>
          <a:spcPts val="600"/>
        </a:spcBef>
        <a:buClr>
          <a:srgbClr val="2276BC"/>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594360" indent="-274320" algn="l" defTabSz="914377" rtl="0" eaLnBrk="1" latinLnBrk="0" hangingPunct="1">
        <a:lnSpc>
          <a:spcPct val="90000"/>
        </a:lnSpc>
        <a:spcBef>
          <a:spcPts val="600"/>
        </a:spcBef>
        <a:buClr>
          <a:srgbClr val="2276BC"/>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868680" indent="-274320" algn="l" defTabSz="914377" rtl="0" eaLnBrk="1" latinLnBrk="0" hangingPunct="1">
        <a:lnSpc>
          <a:spcPct val="90000"/>
        </a:lnSpc>
        <a:spcBef>
          <a:spcPts val="600"/>
        </a:spcBef>
        <a:buClr>
          <a:srgbClr val="2276BC"/>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143000" indent="-274320"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3c.github.io/a11y-discov-vocab/crosswalk/#accessibilityfeatur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3c.github.io/publ-a11y/a11y-meta-display-guide/2.0/guidelin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3c.github.io/publ-a11y/a11y-meta-display-guide/2.0/techniques/onix-metadata/" TargetMode="External"/><Relationship Id="rId4" Type="http://schemas.openxmlformats.org/officeDocument/2006/relationships/hyperlink" Target="https://w3c.github.io/publ-a11y/a11y-meta-display-guide/2.0/techniques/epub-metadata/"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3c.github.io/publ-a11y/a11y-meta-display-guide/2.0/draft/guidelines/#example-publication-with-text-and-imag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s://w3c.github.io/publ-a11y/a11y-meta-display-guide/2.0/draft/techniques/epub-metadata/#visual-adjustmen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3c.github.io/publ-a11y/a11y-meta-display-guide/2.0/draft/techniques/onix-metadata/#visual-adjustment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aisy.github.io/a11y-meta-viewe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3c.github.io/a11y-discov-vocab/crosswalk/#accessibilityfeatur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dbpedia.org/resource/Santa_Clau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ns.editeur.org/onix/en/196/14"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ns.editeur.org/onix/en/196" TargetMode="External"/><Relationship Id="rId4" Type="http://schemas.openxmlformats.org/officeDocument/2006/relationships/hyperlink" Target="https://ns.editeur.org/onix/en"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niso.org/standards-committees/ar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mailto:christopher.carr@concordia.ca" TargetMode="External"/><Relationship Id="rId3" Type="http://schemas.openxmlformats.org/officeDocument/2006/relationships/image" Target="../media/image12.jpg"/><Relationship Id="rId7" Type="http://schemas.openxmlformats.org/officeDocument/2006/relationships/hyperlink" Target="mailto:madeleine_rothberg@wgbh.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mailto:charlesl@benetech.org"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3c.github.io/publ-a11y/a11y-meta-display-guide/2.0/draft/guidelines/#processing-guid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w3.org/TR/epub-a11y-11/#sec-conf-report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w3c.github.io/a11y-discov-vocab/crosswal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8C0FB-5060-6BB6-2108-5BD71FA11AE2}"/>
              </a:ext>
            </a:extLst>
          </p:cNvPr>
          <p:cNvSpPr>
            <a:spLocks noGrp="1"/>
          </p:cNvSpPr>
          <p:nvPr>
            <p:ph type="ctrTitle"/>
          </p:nvPr>
        </p:nvSpPr>
        <p:spPr>
          <a:xfrm>
            <a:off x="696686" y="242048"/>
            <a:ext cx="9144000" cy="617924"/>
          </a:xfrm>
        </p:spPr>
        <p:txBody>
          <a:bodyPr/>
          <a:lstStyle/>
          <a:p>
            <a:r>
              <a:rPr lang="en-US" dirty="0"/>
              <a:t>Empowering Inclusive Learning</a:t>
            </a:r>
          </a:p>
        </p:txBody>
      </p:sp>
      <p:sp>
        <p:nvSpPr>
          <p:cNvPr id="3" name="Subtitle 2">
            <a:extLst>
              <a:ext uri="{FF2B5EF4-FFF2-40B4-BE49-F238E27FC236}">
                <a16:creationId xmlns:a16="http://schemas.microsoft.com/office/drawing/2014/main" id="{BEE14B46-4249-717A-8228-225B46B13DEC}"/>
              </a:ext>
            </a:extLst>
          </p:cNvPr>
          <p:cNvSpPr>
            <a:spLocks noGrp="1"/>
          </p:cNvSpPr>
          <p:nvPr>
            <p:ph type="subTitle" idx="1"/>
          </p:nvPr>
        </p:nvSpPr>
        <p:spPr>
          <a:xfrm>
            <a:off x="696685" y="1017100"/>
            <a:ext cx="10842171" cy="2651386"/>
          </a:xfrm>
        </p:spPr>
        <p:txBody>
          <a:bodyPr/>
          <a:lstStyle/>
          <a:p>
            <a:r>
              <a:rPr lang="en-US" sz="2800" dirty="0"/>
              <a:t>Leveraging Accessibility Metadata in </a:t>
            </a:r>
          </a:p>
          <a:p>
            <a:r>
              <a:rPr lang="en-US" sz="2800" dirty="0"/>
              <a:t>Ontario's Post-Secondary Libraries</a:t>
            </a:r>
          </a:p>
          <a:p>
            <a:endParaRPr lang="en-US" sz="2800" dirty="0"/>
          </a:p>
          <a:p>
            <a:pPr rtl="0" eaLnBrk="1" latinLnBrk="0" hangingPunct="1"/>
            <a:r>
              <a:rPr lang="en-US" sz="2400" b="1"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Charles LaPierre – Benetech</a:t>
            </a:r>
            <a:endParaRPr lang="en-US" sz="2800" dirty="0">
              <a:effectLst/>
            </a:endParaRPr>
          </a:p>
          <a:p>
            <a:pPr rtl="0" eaLnBrk="1" latinLnBrk="0" hangingPunct="1"/>
            <a:r>
              <a:rPr lang="en-US" sz="2400" b="1"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Madeleine Rothberg – National Center for Accessible Media at GBH</a:t>
            </a:r>
            <a:endParaRPr lang="en-US" sz="2800" dirty="0">
              <a:effectLst/>
            </a:endParaRPr>
          </a:p>
          <a:p>
            <a:r>
              <a:rPr lang="en-US" sz="2400" b="1"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Christopher </a:t>
            </a:r>
            <a:r>
              <a:rPr lang="en-US" b="1" dirty="0"/>
              <a:t>Carr – </a:t>
            </a:r>
            <a:r>
              <a:rPr lang="en-US" sz="2400" b="1"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Concordia University Library</a:t>
            </a:r>
            <a:endParaRPr lang="en-US" sz="2800" dirty="0">
              <a:effectLst/>
            </a:endParaRPr>
          </a:p>
        </p:txBody>
      </p:sp>
    </p:spTree>
    <p:extLst>
      <p:ext uri="{BB962C8B-B14F-4D97-AF65-F5344CB8AC3E}">
        <p14:creationId xmlns:p14="http://schemas.microsoft.com/office/powerpoint/2010/main" val="890689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16A28-F5AD-51EB-87B8-97BFB1163215}"/>
              </a:ext>
            </a:extLst>
          </p:cNvPr>
          <p:cNvSpPr>
            <a:spLocks noGrp="1"/>
          </p:cNvSpPr>
          <p:nvPr>
            <p:ph type="title"/>
          </p:nvPr>
        </p:nvSpPr>
        <p:spPr/>
        <p:txBody>
          <a:bodyPr/>
          <a:lstStyle/>
          <a:p>
            <a:r>
              <a:rPr lang="en-US" dirty="0"/>
              <a:t>Accessibility Features Example</a:t>
            </a:r>
          </a:p>
        </p:txBody>
      </p:sp>
      <p:pic>
        <p:nvPicPr>
          <p:cNvPr id="6" name="Content Placeholder 5" descr="Screenshot: Partial Table showing Accessibility features alternativeText, annotations and ARIA with their respective definitions, Schema.org, ONIX, Schema.org in MARC and UNIMARC metadata values.">
            <a:extLst>
              <a:ext uri="{FF2B5EF4-FFF2-40B4-BE49-F238E27FC236}">
                <a16:creationId xmlns:a16="http://schemas.microsoft.com/office/drawing/2014/main" id="{5EF34B4E-3D3E-0A85-9233-EA83F3657EEB}"/>
              </a:ext>
            </a:extLst>
          </p:cNvPr>
          <p:cNvPicPr>
            <a:picLocks noGrp="1" noChangeAspect="1"/>
          </p:cNvPicPr>
          <p:nvPr>
            <p:ph sz="half" idx="2"/>
          </p:nvPr>
        </p:nvPicPr>
        <p:blipFill>
          <a:blip r:embed="rId3"/>
          <a:stretch>
            <a:fillRect/>
          </a:stretch>
        </p:blipFill>
        <p:spPr>
          <a:xfrm>
            <a:off x="0" y="1363827"/>
            <a:ext cx="12140472" cy="4462130"/>
          </a:xfrm>
        </p:spPr>
      </p:pic>
      <p:sp>
        <p:nvSpPr>
          <p:cNvPr id="13" name="TextBox 12">
            <a:extLst>
              <a:ext uri="{FF2B5EF4-FFF2-40B4-BE49-F238E27FC236}">
                <a16:creationId xmlns:a16="http://schemas.microsoft.com/office/drawing/2014/main" id="{182F45A6-DF4E-E1F6-FED3-BE64B3E958B5}"/>
              </a:ext>
            </a:extLst>
          </p:cNvPr>
          <p:cNvSpPr txBox="1"/>
          <p:nvPr/>
        </p:nvSpPr>
        <p:spPr>
          <a:xfrm>
            <a:off x="761999" y="6238713"/>
            <a:ext cx="10896601" cy="461665"/>
          </a:xfrm>
          <a:prstGeom prst="rect">
            <a:avLst/>
          </a:prstGeom>
          <a:noFill/>
        </p:spPr>
        <p:txBody>
          <a:bodyPr wrap="square">
            <a:spAutoFit/>
          </a:bodyPr>
          <a:lstStyle/>
          <a:p>
            <a:r>
              <a:rPr lang="en-US" sz="2400" dirty="0">
                <a:hlinkClick r:id="rId4"/>
              </a:rPr>
              <a:t>https://w3c.github.io/a11y-discov-vocab/crosswalk/#accessibilityfeature</a:t>
            </a:r>
            <a:endParaRPr lang="en-US" sz="2400" dirty="0"/>
          </a:p>
        </p:txBody>
      </p:sp>
      <p:sp>
        <p:nvSpPr>
          <p:cNvPr id="4" name="Slide Number Placeholder 3">
            <a:extLst>
              <a:ext uri="{FF2B5EF4-FFF2-40B4-BE49-F238E27FC236}">
                <a16:creationId xmlns:a16="http://schemas.microsoft.com/office/drawing/2014/main" id="{8658D86E-076A-66BF-6171-79701BCCCDE5}"/>
              </a:ext>
            </a:extLst>
          </p:cNvPr>
          <p:cNvSpPr>
            <a:spLocks noGrp="1"/>
          </p:cNvSpPr>
          <p:nvPr>
            <p:ph type="sldNum" sz="quarter" idx="4"/>
          </p:nvPr>
        </p:nvSpPr>
        <p:spPr/>
        <p:txBody>
          <a:bodyPr/>
          <a:lstStyle/>
          <a:p>
            <a:fld id="{3F2E36C3-801C-9941-8DAC-7010180F48B4}" type="slidenum">
              <a:rPr lang="en-US" smtClean="0"/>
              <a:pPr/>
              <a:t>10</a:t>
            </a:fld>
            <a:endParaRPr lang="en-US" dirty="0"/>
          </a:p>
        </p:txBody>
      </p:sp>
    </p:spTree>
    <p:extLst>
      <p:ext uri="{BB962C8B-B14F-4D97-AF65-F5344CB8AC3E}">
        <p14:creationId xmlns:p14="http://schemas.microsoft.com/office/powerpoint/2010/main" val="4093522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23EB-A991-F044-89EF-80A1A27E8D51}"/>
              </a:ext>
            </a:extLst>
          </p:cNvPr>
          <p:cNvSpPr>
            <a:spLocks noGrp="1"/>
          </p:cNvSpPr>
          <p:nvPr>
            <p:ph type="title"/>
          </p:nvPr>
        </p:nvSpPr>
        <p:spPr/>
        <p:txBody>
          <a:bodyPr/>
          <a:lstStyle/>
          <a:p>
            <a:r>
              <a:rPr lang="en-US" sz="4000" dirty="0"/>
              <a:t>Accessibility Metadata Display Guide 2.0</a:t>
            </a:r>
          </a:p>
        </p:txBody>
      </p:sp>
      <p:sp>
        <p:nvSpPr>
          <p:cNvPr id="4" name="Content Placeholder 2">
            <a:extLst>
              <a:ext uri="{FF2B5EF4-FFF2-40B4-BE49-F238E27FC236}">
                <a16:creationId xmlns:a16="http://schemas.microsoft.com/office/drawing/2014/main" id="{081479E2-B50B-8C6D-3EDC-52BB1C3AE58E}"/>
              </a:ext>
            </a:extLst>
          </p:cNvPr>
          <p:cNvSpPr>
            <a:spLocks noGrp="1"/>
          </p:cNvSpPr>
          <p:nvPr>
            <p:ph sz="half" idx="2"/>
          </p:nvPr>
        </p:nvSpPr>
        <p:spPr/>
        <p:txBody>
          <a:bodyPr/>
          <a:lstStyle/>
          <a:p>
            <a:r>
              <a:rPr lang="en-US" sz="3600" dirty="0"/>
              <a:t>Principles</a:t>
            </a:r>
            <a:endParaRPr lang="en-US" sz="2800" dirty="0"/>
          </a:p>
          <a:p>
            <a:pPr marL="347663" lvl="1" indent="0">
              <a:buNone/>
            </a:pPr>
            <a:r>
              <a:rPr lang="en-US" sz="2800" dirty="0">
                <a:hlinkClick r:id="rId3"/>
              </a:rPr>
              <a:t>https://w3c.github.io/publ-a11y/a11y-meta-display-guide/2.0/guidelines/</a:t>
            </a:r>
            <a:endParaRPr lang="en-US" sz="2800" dirty="0"/>
          </a:p>
          <a:p>
            <a:pPr marL="347663" lvl="1" indent="0">
              <a:buNone/>
            </a:pPr>
            <a:endParaRPr lang="en-US" sz="3600" dirty="0"/>
          </a:p>
          <a:p>
            <a:pPr marL="519113" indent="-571500"/>
            <a:r>
              <a:rPr lang="en-US" sz="4000" dirty="0"/>
              <a:t>Techniques</a:t>
            </a:r>
          </a:p>
          <a:p>
            <a:pPr marL="1051560" lvl="3" indent="-457200">
              <a:buFont typeface="Arial" panose="020B0604020202020204" pitchFamily="34" charset="0"/>
              <a:buChar char="•"/>
            </a:pPr>
            <a:r>
              <a:rPr lang="en-US" dirty="0"/>
              <a:t>EPUB Accessibility Metadata</a:t>
            </a:r>
          </a:p>
          <a:p>
            <a:pPr marL="742950" lvl="2" indent="0">
              <a:buNone/>
            </a:pPr>
            <a:r>
              <a:rPr lang="en-US" sz="2000" dirty="0">
                <a:hlinkClick r:id="rId4"/>
              </a:rPr>
              <a:t>https://w3c.github.io/publ-a11y/a11y-meta-display-guide/2.0/techniques/epub-metadata/</a:t>
            </a:r>
            <a:endParaRPr lang="en-US" sz="2000" dirty="0"/>
          </a:p>
          <a:p>
            <a:pPr marL="1200150" lvl="2" indent="-457200"/>
            <a:r>
              <a:rPr lang="en-US" sz="2800" dirty="0"/>
              <a:t>ONIX</a:t>
            </a:r>
            <a:r>
              <a:rPr lang="en-US" sz="3400" dirty="0"/>
              <a:t>  Accessibility Metadata</a:t>
            </a:r>
          </a:p>
          <a:p>
            <a:pPr marL="742950" lvl="2" indent="0">
              <a:buNone/>
            </a:pPr>
            <a:r>
              <a:rPr lang="en-US" sz="2000" dirty="0">
                <a:hlinkClick r:id="rId5"/>
              </a:rPr>
              <a:t>https://w3c.github.io/publ-a11y/a11y-meta-display-guide/2.0/techniques/onix-metadata/</a:t>
            </a:r>
            <a:endParaRPr lang="en-US" sz="2000" dirty="0"/>
          </a:p>
        </p:txBody>
      </p:sp>
    </p:spTree>
    <p:extLst>
      <p:ext uri="{BB962C8B-B14F-4D97-AF65-F5344CB8AC3E}">
        <p14:creationId xmlns:p14="http://schemas.microsoft.com/office/powerpoint/2010/main" val="2868997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23EB-A991-F044-89EF-80A1A27E8D51}"/>
              </a:ext>
            </a:extLst>
          </p:cNvPr>
          <p:cNvSpPr>
            <a:spLocks noGrp="1"/>
          </p:cNvSpPr>
          <p:nvPr>
            <p:ph type="title"/>
          </p:nvPr>
        </p:nvSpPr>
        <p:spPr/>
        <p:txBody>
          <a:bodyPr/>
          <a:lstStyle/>
          <a:p>
            <a:r>
              <a:rPr lang="en-US" dirty="0"/>
              <a:t>Key Accessibility Information</a:t>
            </a:r>
          </a:p>
        </p:txBody>
      </p:sp>
      <p:sp>
        <p:nvSpPr>
          <p:cNvPr id="3" name="Content Placeholder 2">
            <a:extLst>
              <a:ext uri="{FF2B5EF4-FFF2-40B4-BE49-F238E27FC236}">
                <a16:creationId xmlns:a16="http://schemas.microsoft.com/office/drawing/2014/main" id="{3E745760-47A4-C941-B64E-DBA4583A8E58}"/>
              </a:ext>
            </a:extLst>
          </p:cNvPr>
          <p:cNvSpPr>
            <a:spLocks noGrp="1"/>
          </p:cNvSpPr>
          <p:nvPr>
            <p:ph sz="half" idx="2"/>
          </p:nvPr>
        </p:nvSpPr>
        <p:spPr/>
        <p:txBody>
          <a:bodyPr/>
          <a:lstStyle/>
          <a:p>
            <a:pPr marL="685800" lvl="2" indent="-457200">
              <a:buFont typeface="Arial" panose="020B0604020202020204" pitchFamily="34" charset="0"/>
              <a:buChar char="•"/>
            </a:pPr>
            <a:r>
              <a:rPr lang="en-US" sz="2800" b="1" dirty="0">
                <a:effectLst/>
                <a:highlight>
                  <a:srgbClr val="FFFFFF"/>
                </a:highlight>
                <a:latin typeface="Arial" panose="020B0604020202020204" pitchFamily="34" charset="0"/>
              </a:rPr>
              <a:t>Ways of Reading (required)</a:t>
            </a:r>
          </a:p>
          <a:p>
            <a:pPr marL="937260" lvl="3" indent="-342900">
              <a:buFont typeface="Arial" panose="020B0604020202020204" pitchFamily="34" charset="0"/>
              <a:buChar char="•"/>
            </a:pPr>
            <a:r>
              <a:rPr lang="en-US" sz="2000" b="1" dirty="0">
                <a:highlight>
                  <a:srgbClr val="FFFFFF"/>
                </a:highlight>
                <a:latin typeface="Arial" panose="020B0604020202020204" pitchFamily="34" charset="0"/>
              </a:rPr>
              <a:t>Visual adjustments (required)</a:t>
            </a:r>
          </a:p>
          <a:p>
            <a:pPr marL="937260" lvl="3" indent="-342900">
              <a:buFont typeface="Arial" panose="020B0604020202020204" pitchFamily="34" charset="0"/>
              <a:buChar char="•"/>
            </a:pPr>
            <a:r>
              <a:rPr lang="en-US" sz="2000" b="1" dirty="0">
                <a:effectLst/>
                <a:highlight>
                  <a:srgbClr val="FFFFFF"/>
                </a:highlight>
                <a:latin typeface="Arial" panose="020B0604020202020204" pitchFamily="34" charset="0"/>
              </a:rPr>
              <a:t>Support for nonvisual reading (required</a:t>
            </a:r>
            <a:r>
              <a:rPr lang="en-US" sz="2000" dirty="0">
                <a:effectLst/>
                <a:highlight>
                  <a:srgbClr val="FFFFFF"/>
                </a:highlight>
                <a:latin typeface="Arial" panose="020B0604020202020204" pitchFamily="34" charset="0"/>
              </a:rPr>
              <a:t>)</a:t>
            </a:r>
          </a:p>
          <a:p>
            <a:pPr marL="937260" lvl="3" indent="-342900">
              <a:buFont typeface="Arial" panose="020B0604020202020204" pitchFamily="34" charset="0"/>
              <a:buChar char="•"/>
            </a:pPr>
            <a:r>
              <a:rPr lang="en-US" sz="2000" dirty="0">
                <a:effectLst/>
                <a:highlight>
                  <a:srgbClr val="FFFFFF"/>
                </a:highlight>
                <a:latin typeface="Arial" panose="020B0604020202020204" pitchFamily="34" charset="0"/>
              </a:rPr>
              <a:t>Prerecorded audio</a:t>
            </a:r>
          </a:p>
          <a:p>
            <a:pPr marL="685800" lvl="2" indent="-457200">
              <a:buFont typeface="Arial" panose="020B0604020202020204" pitchFamily="34" charset="0"/>
              <a:buChar char="•"/>
            </a:pPr>
            <a:r>
              <a:rPr lang="en-US" sz="2800" b="1" dirty="0">
                <a:effectLst/>
                <a:highlight>
                  <a:srgbClr val="FFFFFF"/>
                </a:highlight>
                <a:latin typeface="Arial" panose="020B0604020202020204" pitchFamily="34" charset="0"/>
              </a:rPr>
              <a:t>Conformance (required)</a:t>
            </a:r>
          </a:p>
          <a:p>
            <a:pPr marL="685800" lvl="2" indent="-457200">
              <a:buFont typeface="Arial" panose="020B0604020202020204" pitchFamily="34" charset="0"/>
              <a:buChar char="•"/>
            </a:pPr>
            <a:r>
              <a:rPr lang="en-US" sz="2800" dirty="0">
                <a:effectLst/>
                <a:highlight>
                  <a:srgbClr val="FFFFFF"/>
                </a:highlight>
                <a:latin typeface="Arial" panose="020B0604020202020204" pitchFamily="34" charset="0"/>
              </a:rPr>
              <a:t>Navigation</a:t>
            </a:r>
          </a:p>
          <a:p>
            <a:pPr marL="685800" lvl="2" indent="-457200">
              <a:buFont typeface="Arial" panose="020B0604020202020204" pitchFamily="34" charset="0"/>
              <a:buChar char="•"/>
            </a:pPr>
            <a:r>
              <a:rPr lang="en-US" sz="2800" dirty="0">
                <a:effectLst/>
                <a:highlight>
                  <a:srgbClr val="FFFFFF"/>
                </a:highlight>
                <a:latin typeface="Arial" panose="020B0604020202020204" pitchFamily="34" charset="0"/>
              </a:rPr>
              <a:t>Rich Content</a:t>
            </a:r>
          </a:p>
          <a:p>
            <a:pPr marL="685800" lvl="2" indent="-457200">
              <a:buFont typeface="Arial" panose="020B0604020202020204" pitchFamily="34" charset="0"/>
              <a:buChar char="•"/>
            </a:pPr>
            <a:r>
              <a:rPr lang="en-US" sz="2800" dirty="0">
                <a:effectLst/>
                <a:highlight>
                  <a:srgbClr val="FFFFFF"/>
                </a:highlight>
                <a:latin typeface="Arial" panose="020B0604020202020204" pitchFamily="34" charset="0"/>
              </a:rPr>
              <a:t>Hazards</a:t>
            </a:r>
          </a:p>
          <a:p>
            <a:pPr marL="685800" lvl="2" indent="-457200">
              <a:buFont typeface="Arial" panose="020B0604020202020204" pitchFamily="34" charset="0"/>
              <a:buChar char="•"/>
            </a:pPr>
            <a:r>
              <a:rPr lang="en-US" sz="2800" dirty="0">
                <a:effectLst/>
                <a:highlight>
                  <a:srgbClr val="FFFFFF"/>
                </a:highlight>
                <a:latin typeface="Arial" panose="020B0604020202020204" pitchFamily="34" charset="0"/>
              </a:rPr>
              <a:t>Accessibility summary</a:t>
            </a:r>
          </a:p>
          <a:p>
            <a:pPr marL="685800" lvl="2" indent="-457200">
              <a:buFont typeface="Arial" panose="020B0604020202020204" pitchFamily="34" charset="0"/>
              <a:buChar char="•"/>
            </a:pPr>
            <a:r>
              <a:rPr lang="en-US" sz="2800" dirty="0">
                <a:effectLst/>
                <a:highlight>
                  <a:srgbClr val="FFFFFF"/>
                </a:highlight>
                <a:latin typeface="Arial" panose="020B0604020202020204" pitchFamily="34" charset="0"/>
              </a:rPr>
              <a:t>Legal considerations</a:t>
            </a:r>
          </a:p>
          <a:p>
            <a:pPr marL="685800" lvl="2" indent="-457200">
              <a:buFont typeface="Arial" panose="020B0604020202020204" pitchFamily="34" charset="0"/>
              <a:buChar char="•"/>
            </a:pPr>
            <a:r>
              <a:rPr lang="en-US" sz="2800" dirty="0">
                <a:effectLst/>
                <a:highlight>
                  <a:srgbClr val="FFFFFF"/>
                </a:highlight>
                <a:latin typeface="Arial" panose="020B0604020202020204" pitchFamily="34" charset="0"/>
              </a:rPr>
              <a:t>Additional accessibility information</a:t>
            </a:r>
          </a:p>
        </p:txBody>
      </p:sp>
    </p:spTree>
    <p:extLst>
      <p:ext uri="{BB962C8B-B14F-4D97-AF65-F5344CB8AC3E}">
        <p14:creationId xmlns:p14="http://schemas.microsoft.com/office/powerpoint/2010/main" val="3291447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23EB-A991-F044-89EF-80A1A27E8D51}"/>
              </a:ext>
            </a:extLst>
          </p:cNvPr>
          <p:cNvSpPr>
            <a:spLocks noGrp="1"/>
          </p:cNvSpPr>
          <p:nvPr>
            <p:ph type="title"/>
          </p:nvPr>
        </p:nvSpPr>
        <p:spPr/>
        <p:txBody>
          <a:bodyPr/>
          <a:lstStyle/>
          <a:p>
            <a:r>
              <a:rPr lang="en-US" dirty="0"/>
              <a:t>Example: Ways of Reading</a:t>
            </a:r>
          </a:p>
        </p:txBody>
      </p:sp>
      <p:sp>
        <p:nvSpPr>
          <p:cNvPr id="3" name="Content Placeholder 2">
            <a:extLst>
              <a:ext uri="{FF2B5EF4-FFF2-40B4-BE49-F238E27FC236}">
                <a16:creationId xmlns:a16="http://schemas.microsoft.com/office/drawing/2014/main" id="{3E745760-47A4-C941-B64E-DBA4583A8E58}"/>
              </a:ext>
            </a:extLst>
          </p:cNvPr>
          <p:cNvSpPr>
            <a:spLocks noGrp="1"/>
          </p:cNvSpPr>
          <p:nvPr>
            <p:ph sz="half" idx="2"/>
          </p:nvPr>
        </p:nvSpPr>
        <p:spPr>
          <a:xfrm>
            <a:off x="468361" y="1536811"/>
            <a:ext cx="10741930" cy="308687"/>
          </a:xfrm>
        </p:spPr>
        <p:txBody>
          <a:bodyPr/>
          <a:lstStyle/>
          <a:p>
            <a:pPr marL="0" indent="0">
              <a:buNone/>
            </a:pPr>
            <a:r>
              <a:rPr lang="en-US" sz="1600" dirty="0">
                <a:effectLst/>
                <a:highlight>
                  <a:srgbClr val="FFFFFF"/>
                </a:highlight>
                <a:latin typeface="Arial" panose="020B0604020202020204" pitchFamily="34" charset="0"/>
                <a:hlinkClick r:id="rId3"/>
              </a:rPr>
              <a:t>https://w3c.github.io/publ-a11y/a11y-meta-display-guide/2.0/draft/guidelines/#example-publication-with-text-and-images</a:t>
            </a:r>
            <a:endParaRPr lang="en-US" sz="1600" dirty="0">
              <a:effectLst/>
              <a:highlight>
                <a:srgbClr val="FFFFFF"/>
              </a:highlight>
              <a:latin typeface="Arial" panose="020B0604020202020204" pitchFamily="34" charset="0"/>
            </a:endParaRPr>
          </a:p>
        </p:txBody>
      </p:sp>
      <p:pic>
        <p:nvPicPr>
          <p:cNvPr id="7" name="Picture 6" descr="Screenshot: 3.1.4 Examples. Example 1 Publication with text and images showing both the compact and descriptive display of the Ways of Reading metadata.">
            <a:extLst>
              <a:ext uri="{FF2B5EF4-FFF2-40B4-BE49-F238E27FC236}">
                <a16:creationId xmlns:a16="http://schemas.microsoft.com/office/drawing/2014/main" id="{9200685B-9AF9-2DEC-10C3-E5EB7EA3B0B0}"/>
              </a:ext>
            </a:extLst>
          </p:cNvPr>
          <p:cNvPicPr>
            <a:picLocks noChangeAspect="1"/>
          </p:cNvPicPr>
          <p:nvPr/>
        </p:nvPicPr>
        <p:blipFill>
          <a:blip r:embed="rId4"/>
          <a:srcRect l="2477" t="8432"/>
          <a:stretch/>
        </p:blipFill>
        <p:spPr>
          <a:xfrm>
            <a:off x="2257000" y="1790804"/>
            <a:ext cx="6245316" cy="4821220"/>
          </a:xfrm>
          <a:prstGeom prst="rect">
            <a:avLst/>
          </a:prstGeom>
        </p:spPr>
      </p:pic>
    </p:spTree>
    <p:extLst>
      <p:ext uri="{BB962C8B-B14F-4D97-AF65-F5344CB8AC3E}">
        <p14:creationId xmlns:p14="http://schemas.microsoft.com/office/powerpoint/2010/main" val="2885350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23EB-A991-F044-89EF-80A1A27E8D51}"/>
              </a:ext>
            </a:extLst>
          </p:cNvPr>
          <p:cNvSpPr>
            <a:spLocks noGrp="1"/>
          </p:cNvSpPr>
          <p:nvPr>
            <p:ph type="title"/>
          </p:nvPr>
        </p:nvSpPr>
        <p:spPr/>
        <p:txBody>
          <a:bodyPr/>
          <a:lstStyle/>
          <a:p>
            <a:r>
              <a:rPr lang="en-US" dirty="0"/>
              <a:t>Visual Adjustments EPUB/ONIX</a:t>
            </a:r>
          </a:p>
        </p:txBody>
      </p:sp>
      <p:sp>
        <p:nvSpPr>
          <p:cNvPr id="3" name="Content Placeholder 2">
            <a:extLst>
              <a:ext uri="{FF2B5EF4-FFF2-40B4-BE49-F238E27FC236}">
                <a16:creationId xmlns:a16="http://schemas.microsoft.com/office/drawing/2014/main" id="{3E745760-47A4-C941-B64E-DBA4583A8E58}"/>
              </a:ext>
            </a:extLst>
          </p:cNvPr>
          <p:cNvSpPr>
            <a:spLocks noGrp="1"/>
          </p:cNvSpPr>
          <p:nvPr>
            <p:ph sz="half" idx="2"/>
          </p:nvPr>
        </p:nvSpPr>
        <p:spPr/>
        <p:txBody>
          <a:bodyPr/>
          <a:lstStyle/>
          <a:p>
            <a:r>
              <a:rPr lang="en-US" sz="2800" dirty="0">
                <a:highlight>
                  <a:srgbClr val="FFFFFF"/>
                </a:highlight>
                <a:latin typeface="Arial" panose="020B0604020202020204" pitchFamily="34" charset="0"/>
              </a:rPr>
              <a:t>EPUB Technique: </a:t>
            </a:r>
            <a:r>
              <a:rPr lang="en-US" sz="2800" dirty="0">
                <a:effectLst/>
                <a:highlight>
                  <a:srgbClr val="FFFFFF"/>
                </a:highlight>
                <a:latin typeface="Arial" panose="020B0604020202020204" pitchFamily="34" charset="0"/>
                <a:hlinkClick r:id="rId3"/>
              </a:rPr>
              <a:t>https://w3c.github.io/publ-a11y/a11y-meta-display-guide/2.0/draft/techniques/epub-metadata/#visual-adjustments</a:t>
            </a:r>
            <a:endParaRPr lang="en-US" sz="2800" dirty="0">
              <a:effectLst/>
              <a:highlight>
                <a:srgbClr val="FFFFFF"/>
              </a:highlight>
              <a:latin typeface="Arial" panose="020B0604020202020204" pitchFamily="34" charset="0"/>
            </a:endParaRPr>
          </a:p>
          <a:p>
            <a:endParaRPr lang="en-US" sz="2800" dirty="0">
              <a:highlight>
                <a:srgbClr val="FFFFFF"/>
              </a:highlight>
              <a:latin typeface="Arial" panose="020B0604020202020204" pitchFamily="34" charset="0"/>
            </a:endParaRPr>
          </a:p>
          <a:p>
            <a:r>
              <a:rPr lang="en-US" sz="2800" dirty="0">
                <a:highlight>
                  <a:srgbClr val="FFFFFF"/>
                </a:highlight>
                <a:latin typeface="Arial" panose="020B0604020202020204" pitchFamily="34" charset="0"/>
              </a:rPr>
              <a:t>ONIX Technique: </a:t>
            </a:r>
            <a:r>
              <a:rPr lang="en-US" sz="2800" dirty="0">
                <a:highlight>
                  <a:srgbClr val="FFFFFF"/>
                </a:highlight>
                <a:latin typeface="Arial" panose="020B0604020202020204" pitchFamily="34" charset="0"/>
                <a:hlinkClick r:id="rId4"/>
              </a:rPr>
              <a:t>https://w3c.github.io/publ-a11y/a11y-meta-display-guide/2.0/draft/techniques/onix-metadata/#visual-adjustments</a:t>
            </a:r>
            <a:endParaRPr lang="en-US" sz="2800" dirty="0">
              <a:highlight>
                <a:srgbClr val="FFFFFF"/>
              </a:highlight>
              <a:latin typeface="Arial" panose="020B0604020202020204" pitchFamily="34" charset="0"/>
            </a:endParaRPr>
          </a:p>
        </p:txBody>
      </p:sp>
    </p:spTree>
    <p:extLst>
      <p:ext uri="{BB962C8B-B14F-4D97-AF65-F5344CB8AC3E}">
        <p14:creationId xmlns:p14="http://schemas.microsoft.com/office/powerpoint/2010/main" val="1395250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13457-0D19-2BDF-E310-F02D7BC43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62099E-0CBB-8909-7393-124A868F890B}"/>
              </a:ext>
            </a:extLst>
          </p:cNvPr>
          <p:cNvSpPr>
            <a:spLocks noGrp="1"/>
          </p:cNvSpPr>
          <p:nvPr>
            <p:ph type="title"/>
          </p:nvPr>
        </p:nvSpPr>
        <p:spPr/>
        <p:txBody>
          <a:bodyPr/>
          <a:lstStyle/>
          <a:p>
            <a:r>
              <a:rPr lang="en-US" dirty="0"/>
              <a:t>Daisy’s Metadata Previewer</a:t>
            </a:r>
          </a:p>
        </p:txBody>
      </p:sp>
      <p:sp>
        <p:nvSpPr>
          <p:cNvPr id="3" name="Content Placeholder 2">
            <a:extLst>
              <a:ext uri="{FF2B5EF4-FFF2-40B4-BE49-F238E27FC236}">
                <a16:creationId xmlns:a16="http://schemas.microsoft.com/office/drawing/2014/main" id="{A9AC1926-B4BA-F6F3-73AB-ABD85F606897}"/>
              </a:ext>
            </a:extLst>
          </p:cNvPr>
          <p:cNvSpPr>
            <a:spLocks noGrp="1"/>
          </p:cNvSpPr>
          <p:nvPr>
            <p:ph sz="half" idx="2"/>
          </p:nvPr>
        </p:nvSpPr>
        <p:spPr>
          <a:xfrm>
            <a:off x="566536" y="1579471"/>
            <a:ext cx="10741930" cy="712467"/>
          </a:xfrm>
        </p:spPr>
        <p:txBody>
          <a:bodyPr/>
          <a:lstStyle/>
          <a:p>
            <a:r>
              <a:rPr lang="en-US" sz="4400" dirty="0">
                <a:highlight>
                  <a:srgbClr val="FFFFFF"/>
                </a:highlight>
                <a:latin typeface="Arial" panose="020B0604020202020204" pitchFamily="34" charset="0"/>
                <a:hlinkClick r:id="rId3"/>
              </a:rPr>
              <a:t>https://daisy.github.io/a11y-meta-viewer/</a:t>
            </a:r>
            <a:endParaRPr lang="en-US" sz="4400" dirty="0">
              <a:highlight>
                <a:srgbClr val="FFFFFF"/>
              </a:highlight>
              <a:latin typeface="Arial" panose="020B0604020202020204" pitchFamily="34" charset="0"/>
            </a:endParaRPr>
          </a:p>
        </p:txBody>
      </p:sp>
      <p:pic>
        <p:nvPicPr>
          <p:cNvPr id="5" name="Picture 4" descr="Screenshot: Accessibility Metadata Viewer with EPUB metadata pasted in">
            <a:extLst>
              <a:ext uri="{FF2B5EF4-FFF2-40B4-BE49-F238E27FC236}">
                <a16:creationId xmlns:a16="http://schemas.microsoft.com/office/drawing/2014/main" id="{11479E63-B032-C0EB-20DF-6E4A32371373}"/>
              </a:ext>
            </a:extLst>
          </p:cNvPr>
          <p:cNvPicPr>
            <a:picLocks noChangeAspect="1"/>
          </p:cNvPicPr>
          <p:nvPr/>
        </p:nvPicPr>
        <p:blipFill>
          <a:blip r:embed="rId4"/>
          <a:stretch>
            <a:fillRect/>
          </a:stretch>
        </p:blipFill>
        <p:spPr>
          <a:xfrm>
            <a:off x="680836" y="2598876"/>
            <a:ext cx="11326806" cy="3934374"/>
          </a:xfrm>
          <a:prstGeom prst="rect">
            <a:avLst/>
          </a:prstGeom>
        </p:spPr>
      </p:pic>
    </p:spTree>
    <p:extLst>
      <p:ext uri="{BB962C8B-B14F-4D97-AF65-F5344CB8AC3E}">
        <p14:creationId xmlns:p14="http://schemas.microsoft.com/office/powerpoint/2010/main" val="3677502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8EB94-7112-1A92-AECD-BE6FB08FCC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90C0F-FE98-0259-0FB2-B9A29C0C2852}"/>
              </a:ext>
            </a:extLst>
          </p:cNvPr>
          <p:cNvSpPr>
            <a:spLocks noGrp="1"/>
          </p:cNvSpPr>
          <p:nvPr>
            <p:ph type="title"/>
          </p:nvPr>
        </p:nvSpPr>
        <p:spPr/>
        <p:txBody>
          <a:bodyPr/>
          <a:lstStyle/>
          <a:p>
            <a:r>
              <a:rPr lang="en-US" dirty="0"/>
              <a:t>Daisy’s Metadata Previewer - Results</a:t>
            </a:r>
          </a:p>
        </p:txBody>
      </p:sp>
      <p:pic>
        <p:nvPicPr>
          <p:cNvPr id="10" name="Picture 9" descr="Screenshot: showing how the metadata will be formatted with Compact messages, in English">
            <a:extLst>
              <a:ext uri="{FF2B5EF4-FFF2-40B4-BE49-F238E27FC236}">
                <a16:creationId xmlns:a16="http://schemas.microsoft.com/office/drawing/2014/main" id="{49048156-3A64-3235-CA7E-B1AD8E404105}"/>
              </a:ext>
            </a:extLst>
          </p:cNvPr>
          <p:cNvPicPr>
            <a:picLocks noChangeAspect="1"/>
          </p:cNvPicPr>
          <p:nvPr/>
        </p:nvPicPr>
        <p:blipFill>
          <a:blip r:embed="rId3"/>
          <a:stretch>
            <a:fillRect/>
          </a:stretch>
        </p:blipFill>
        <p:spPr>
          <a:xfrm>
            <a:off x="1523999" y="1428134"/>
            <a:ext cx="8680175" cy="5429865"/>
          </a:xfrm>
          <a:prstGeom prst="rect">
            <a:avLst/>
          </a:prstGeom>
        </p:spPr>
      </p:pic>
    </p:spTree>
    <p:extLst>
      <p:ext uri="{BB962C8B-B14F-4D97-AF65-F5344CB8AC3E}">
        <p14:creationId xmlns:p14="http://schemas.microsoft.com/office/powerpoint/2010/main" val="201801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0FA6-6BFA-7D47-B62D-4F9EF7D78D01}"/>
              </a:ext>
            </a:extLst>
          </p:cNvPr>
          <p:cNvSpPr>
            <a:spLocks noGrp="1"/>
          </p:cNvSpPr>
          <p:nvPr>
            <p:ph type="title"/>
          </p:nvPr>
        </p:nvSpPr>
        <p:spPr>
          <a:xfrm>
            <a:off x="347607" y="254169"/>
            <a:ext cx="10741930" cy="958511"/>
          </a:xfrm>
        </p:spPr>
        <p:txBody>
          <a:bodyPr/>
          <a:lstStyle/>
          <a:p>
            <a:r>
              <a:rPr lang="en-CA" b="1" dirty="0">
                <a:effectLst/>
                <a:latin typeface="Arial" panose="020B0604020202020204" pitchFamily="34" charset="0"/>
              </a:rPr>
              <a:t>Accessibility Properties Crosswalk</a:t>
            </a:r>
            <a:endParaRPr lang="en-CA" dirty="0"/>
          </a:p>
        </p:txBody>
      </p:sp>
      <p:pic>
        <p:nvPicPr>
          <p:cNvPr id="6" name="Content Placeholder 5" descr="Screenshot of Crosswalk showing StructuralNavigation, synchronizedAudioText and tableOfContents  with their definitions, schema.org, ONIX, and MARC metadata codes.">
            <a:extLst>
              <a:ext uri="{FF2B5EF4-FFF2-40B4-BE49-F238E27FC236}">
                <a16:creationId xmlns:a16="http://schemas.microsoft.com/office/drawing/2014/main" id="{B91A4A21-C5FA-071C-014A-AE7A6B2DAC68}"/>
              </a:ext>
            </a:extLst>
          </p:cNvPr>
          <p:cNvPicPr>
            <a:picLocks noGrp="1" noChangeAspect="1"/>
          </p:cNvPicPr>
          <p:nvPr>
            <p:ph sz="half" idx="2"/>
          </p:nvPr>
        </p:nvPicPr>
        <p:blipFill>
          <a:blip r:embed="rId3"/>
          <a:stretch>
            <a:fillRect/>
          </a:stretch>
        </p:blipFill>
        <p:spPr>
          <a:xfrm>
            <a:off x="948936" y="1579563"/>
            <a:ext cx="9976628" cy="4545012"/>
          </a:xfrm>
        </p:spPr>
      </p:pic>
      <p:sp>
        <p:nvSpPr>
          <p:cNvPr id="4" name="Slide Number Placeholder 3">
            <a:extLst>
              <a:ext uri="{FF2B5EF4-FFF2-40B4-BE49-F238E27FC236}">
                <a16:creationId xmlns:a16="http://schemas.microsoft.com/office/drawing/2014/main" id="{E9E252BF-C725-2D02-B359-A243DCA3379A}"/>
              </a:ext>
            </a:extLst>
          </p:cNvPr>
          <p:cNvSpPr>
            <a:spLocks noGrp="1"/>
          </p:cNvSpPr>
          <p:nvPr>
            <p:ph type="sldNum" sz="quarter" idx="4"/>
          </p:nvPr>
        </p:nvSpPr>
        <p:spPr/>
        <p:txBody>
          <a:bodyPr/>
          <a:lstStyle/>
          <a:p>
            <a:fld id="{3F2E36C3-801C-9941-8DAC-7010180F48B4}" type="slidenum">
              <a:rPr lang="en-US" smtClean="0"/>
              <a:pPr/>
              <a:t>17</a:t>
            </a:fld>
            <a:endParaRPr lang="en-US" dirty="0"/>
          </a:p>
        </p:txBody>
      </p:sp>
      <p:sp>
        <p:nvSpPr>
          <p:cNvPr id="3" name="TextBox 2">
            <a:extLst>
              <a:ext uri="{FF2B5EF4-FFF2-40B4-BE49-F238E27FC236}">
                <a16:creationId xmlns:a16="http://schemas.microsoft.com/office/drawing/2014/main" id="{998D52D1-D26F-36A5-435D-EAFD2D9A7E9E}"/>
              </a:ext>
            </a:extLst>
          </p:cNvPr>
          <p:cNvSpPr txBox="1"/>
          <p:nvPr/>
        </p:nvSpPr>
        <p:spPr>
          <a:xfrm>
            <a:off x="948936" y="6127130"/>
            <a:ext cx="10294128" cy="369332"/>
          </a:xfrm>
          <a:prstGeom prst="rect">
            <a:avLst/>
          </a:prstGeom>
          <a:noFill/>
        </p:spPr>
        <p:txBody>
          <a:bodyPr wrap="square" rtlCol="0">
            <a:spAutoFit/>
          </a:bodyPr>
          <a:lstStyle/>
          <a:p>
            <a:r>
              <a:rPr lang="en-US" dirty="0">
                <a:hlinkClick r:id="rId4"/>
              </a:rPr>
              <a:t>https://w3c.github.io/a11y-discov-vocab/crosswalk/#accessibilityfeature</a:t>
            </a:r>
            <a:endParaRPr lang="en-US" dirty="0"/>
          </a:p>
        </p:txBody>
      </p:sp>
    </p:spTree>
    <p:extLst>
      <p:ext uri="{BB962C8B-B14F-4D97-AF65-F5344CB8AC3E}">
        <p14:creationId xmlns:p14="http://schemas.microsoft.com/office/powerpoint/2010/main" val="1784925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236E-2345-6D75-5EA8-7CE2AC22D6CC}"/>
              </a:ext>
            </a:extLst>
          </p:cNvPr>
          <p:cNvSpPr>
            <a:spLocks noGrp="1"/>
          </p:cNvSpPr>
          <p:nvPr>
            <p:ph type="title"/>
          </p:nvPr>
        </p:nvSpPr>
        <p:spPr/>
        <p:txBody>
          <a:bodyPr/>
          <a:lstStyle/>
          <a:p>
            <a:r>
              <a:rPr lang="en-CA" dirty="0"/>
              <a:t>MARC21 In Accessibility Crosswalk</a:t>
            </a:r>
          </a:p>
        </p:txBody>
      </p:sp>
      <p:sp>
        <p:nvSpPr>
          <p:cNvPr id="3" name="Content Placeholder 2">
            <a:extLst>
              <a:ext uri="{FF2B5EF4-FFF2-40B4-BE49-F238E27FC236}">
                <a16:creationId xmlns:a16="http://schemas.microsoft.com/office/drawing/2014/main" id="{48D066ED-05F1-8EE4-40A3-F61DC684CF24}"/>
              </a:ext>
            </a:extLst>
          </p:cNvPr>
          <p:cNvSpPr>
            <a:spLocks noGrp="1"/>
          </p:cNvSpPr>
          <p:nvPr>
            <p:ph sz="half" idx="2"/>
          </p:nvPr>
        </p:nvSpPr>
        <p:spPr/>
        <p:txBody>
          <a:bodyPr/>
          <a:lstStyle/>
          <a:p>
            <a:pPr marL="457200" indent="-457200">
              <a:buFont typeface="Arial" panose="020B0604020202020204" pitchFamily="34" charset="0"/>
              <a:buChar char="•"/>
            </a:pPr>
            <a:r>
              <a:rPr lang="en-CA" dirty="0"/>
              <a:t>Crosswalk is focused on EPUB</a:t>
            </a:r>
          </a:p>
          <a:p>
            <a:pPr marL="457200" indent="-457200">
              <a:buFont typeface="Arial" panose="020B0604020202020204" pitchFamily="34" charset="0"/>
              <a:buChar char="•"/>
            </a:pPr>
            <a:r>
              <a:rPr lang="en-CA" dirty="0"/>
              <a:t>Identifying how and where to record accessibility metadata found in EPUB Package.</a:t>
            </a:r>
          </a:p>
          <a:p>
            <a:pPr lvl="3"/>
            <a:r>
              <a:rPr lang="en-CA" dirty="0"/>
              <a:t>"EPUB Metadata”</a:t>
            </a:r>
          </a:p>
          <a:p>
            <a:pPr lvl="4"/>
            <a:r>
              <a:rPr lang="en-CA" dirty="0"/>
              <a:t>Accessibility Standard Conformance</a:t>
            </a:r>
          </a:p>
          <a:p>
            <a:pPr lvl="4"/>
            <a:r>
              <a:rPr lang="en-CA" dirty="0"/>
              <a:t>European Accessibility Act Publisher Exemptions</a:t>
            </a:r>
          </a:p>
          <a:p>
            <a:pPr lvl="3"/>
            <a:r>
              <a:rPr lang="en-CA" dirty="0"/>
              <a:t>Schema.org Accessibility Properties for Discoverability Vocabulary</a:t>
            </a:r>
          </a:p>
          <a:p>
            <a:pPr lvl="4"/>
            <a:r>
              <a:rPr lang="en-CA" dirty="0"/>
              <a:t>Accessibility Features	Access Modes</a:t>
            </a:r>
          </a:p>
          <a:p>
            <a:pPr lvl="4"/>
            <a:r>
              <a:rPr lang="en-CA" dirty="0"/>
              <a:t>Accessibility Hazards		Accessibility Summary</a:t>
            </a:r>
          </a:p>
        </p:txBody>
      </p:sp>
      <p:sp>
        <p:nvSpPr>
          <p:cNvPr id="4" name="Slide Number Placeholder 3">
            <a:extLst>
              <a:ext uri="{FF2B5EF4-FFF2-40B4-BE49-F238E27FC236}">
                <a16:creationId xmlns:a16="http://schemas.microsoft.com/office/drawing/2014/main" id="{8DDC1BF3-63F9-7498-887A-873671EDAFE7}"/>
              </a:ext>
            </a:extLst>
          </p:cNvPr>
          <p:cNvSpPr>
            <a:spLocks noGrp="1"/>
          </p:cNvSpPr>
          <p:nvPr>
            <p:ph type="sldNum" sz="quarter" idx="4"/>
          </p:nvPr>
        </p:nvSpPr>
        <p:spPr/>
        <p:txBody>
          <a:bodyPr/>
          <a:lstStyle/>
          <a:p>
            <a:fld id="{3F2E36C3-801C-9941-8DAC-7010180F48B4}" type="slidenum">
              <a:rPr lang="en-US" smtClean="0"/>
              <a:pPr/>
              <a:t>18</a:t>
            </a:fld>
            <a:endParaRPr lang="en-US" dirty="0"/>
          </a:p>
        </p:txBody>
      </p:sp>
    </p:spTree>
    <p:extLst>
      <p:ext uri="{BB962C8B-B14F-4D97-AF65-F5344CB8AC3E}">
        <p14:creationId xmlns:p14="http://schemas.microsoft.com/office/powerpoint/2010/main" val="1732720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726F0-0757-0385-BDF2-DC85C68863C4}"/>
              </a:ext>
            </a:extLst>
          </p:cNvPr>
          <p:cNvSpPr>
            <a:spLocks noGrp="1"/>
          </p:cNvSpPr>
          <p:nvPr>
            <p:ph type="title"/>
          </p:nvPr>
        </p:nvSpPr>
        <p:spPr/>
        <p:txBody>
          <a:bodyPr/>
          <a:lstStyle/>
          <a:p>
            <a:r>
              <a:rPr lang="en-CA" dirty="0"/>
              <a:t>Recording Accessibility in MARC21</a:t>
            </a:r>
          </a:p>
        </p:txBody>
      </p:sp>
      <p:sp>
        <p:nvSpPr>
          <p:cNvPr id="3" name="Content Placeholder 2">
            <a:extLst>
              <a:ext uri="{FF2B5EF4-FFF2-40B4-BE49-F238E27FC236}">
                <a16:creationId xmlns:a16="http://schemas.microsoft.com/office/drawing/2014/main" id="{147013D7-728C-890F-F033-6CC6806370A8}"/>
              </a:ext>
            </a:extLst>
          </p:cNvPr>
          <p:cNvSpPr>
            <a:spLocks noGrp="1"/>
          </p:cNvSpPr>
          <p:nvPr>
            <p:ph sz="half" idx="2"/>
          </p:nvPr>
        </p:nvSpPr>
        <p:spPr/>
        <p:txBody>
          <a:bodyPr/>
          <a:lstStyle/>
          <a:p>
            <a:r>
              <a:rPr lang="en-CA" dirty="0"/>
              <a:t>MARC21 Accessibility Fields</a:t>
            </a:r>
          </a:p>
          <a:p>
            <a:pPr marL="457200" lvl="1" indent="-457200">
              <a:buFont typeface="Arial" panose="020B0604020202020204" pitchFamily="34" charset="0"/>
              <a:buChar char="•"/>
            </a:pPr>
            <a:r>
              <a:rPr lang="en-CA" b="1" dirty="0"/>
              <a:t>341</a:t>
            </a:r>
            <a:r>
              <a:rPr lang="en-CA" dirty="0"/>
              <a:t> – Accessibility Content</a:t>
            </a:r>
          </a:p>
          <a:p>
            <a:pPr marL="457200" lvl="1" indent="-457200">
              <a:buFont typeface="Arial" panose="020B0604020202020204" pitchFamily="34" charset="0"/>
              <a:buChar char="•"/>
            </a:pPr>
            <a:r>
              <a:rPr lang="en-CA" b="1" dirty="0"/>
              <a:t>532</a:t>
            </a:r>
            <a:r>
              <a:rPr lang="en-CA" dirty="0"/>
              <a:t> – Accessibility Note</a:t>
            </a:r>
          </a:p>
          <a:p>
            <a:endParaRPr lang="en-CA" dirty="0"/>
          </a:p>
          <a:p>
            <a:r>
              <a:rPr lang="en-CA" i="1" dirty="0"/>
              <a:t>Source Codes for Vocabularies, Rules, and Schemes</a:t>
            </a:r>
          </a:p>
          <a:p>
            <a:pPr lvl="1"/>
            <a:r>
              <a:rPr lang="en-CA" i="1" dirty="0"/>
              <a:t>Accessibility Content Source Codes</a:t>
            </a:r>
          </a:p>
          <a:p>
            <a:pPr marL="457200" lvl="1" indent="-457200">
              <a:buFont typeface="Arial" panose="020B0604020202020204" pitchFamily="34" charset="0"/>
              <a:buChar char="•"/>
            </a:pPr>
            <a:r>
              <a:rPr lang="en-CA" b="1" dirty="0" err="1"/>
              <a:t>sapdv</a:t>
            </a:r>
            <a:r>
              <a:rPr lang="en-CA" dirty="0"/>
              <a:t> Schema.org Accessibility Properties for Discoverability Vocabulary</a:t>
            </a:r>
          </a:p>
          <a:p>
            <a:pPr marL="457200" lvl="1" indent="-457200">
              <a:buFont typeface="Arial" panose="020B0604020202020204" pitchFamily="34" charset="0"/>
              <a:buChar char="•"/>
            </a:pPr>
            <a:r>
              <a:rPr lang="en-CA" b="1" dirty="0" err="1"/>
              <a:t>onix</a:t>
            </a:r>
            <a:r>
              <a:rPr lang="en-CA" dirty="0"/>
              <a:t> Online Information Exchange (ONIX)</a:t>
            </a:r>
          </a:p>
        </p:txBody>
      </p:sp>
      <p:sp>
        <p:nvSpPr>
          <p:cNvPr id="4" name="Slide Number Placeholder 3">
            <a:extLst>
              <a:ext uri="{FF2B5EF4-FFF2-40B4-BE49-F238E27FC236}">
                <a16:creationId xmlns:a16="http://schemas.microsoft.com/office/drawing/2014/main" id="{EB50F765-13BC-0409-003B-85B9FBB6F5F4}"/>
              </a:ext>
            </a:extLst>
          </p:cNvPr>
          <p:cNvSpPr>
            <a:spLocks noGrp="1"/>
          </p:cNvSpPr>
          <p:nvPr>
            <p:ph type="sldNum" sz="quarter" idx="4"/>
          </p:nvPr>
        </p:nvSpPr>
        <p:spPr/>
        <p:txBody>
          <a:bodyPr/>
          <a:lstStyle/>
          <a:p>
            <a:fld id="{3F2E36C3-801C-9941-8DAC-7010180F48B4}" type="slidenum">
              <a:rPr lang="en-US" smtClean="0"/>
              <a:pPr/>
              <a:t>19</a:t>
            </a:fld>
            <a:endParaRPr lang="en-US" dirty="0"/>
          </a:p>
        </p:txBody>
      </p:sp>
    </p:spTree>
    <p:extLst>
      <p:ext uri="{BB962C8B-B14F-4D97-AF65-F5344CB8AC3E}">
        <p14:creationId xmlns:p14="http://schemas.microsoft.com/office/powerpoint/2010/main" val="3443366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F6876E-AF48-A5D4-8CAC-09B9879DC1AB}"/>
              </a:ext>
            </a:extLst>
          </p:cNvPr>
          <p:cNvSpPr>
            <a:spLocks noGrp="1"/>
          </p:cNvSpPr>
          <p:nvPr>
            <p:ph type="title"/>
          </p:nvPr>
        </p:nvSpPr>
        <p:spPr>
          <a:xfrm>
            <a:off x="347607" y="214491"/>
            <a:ext cx="10741930" cy="958511"/>
          </a:xfrm>
        </p:spPr>
        <p:txBody>
          <a:bodyPr/>
          <a:lstStyle/>
          <a:p>
            <a:r>
              <a:rPr lang="en-US" dirty="0">
                <a:latin typeface="Tahoma" panose="020F0502020204030204" pitchFamily="34" charset="0"/>
                <a:ea typeface="Tahoma" panose="020F0502020204030204" pitchFamily="34" charset="0"/>
                <a:cs typeface="Tahoma" panose="020F0502020204030204" pitchFamily="34" charset="0"/>
              </a:rPr>
              <a:t>Speakers</a:t>
            </a:r>
          </a:p>
        </p:txBody>
      </p:sp>
      <p:pic>
        <p:nvPicPr>
          <p:cNvPr id="4" name="Picture 3" descr="Logo: Benetech">
            <a:extLst>
              <a:ext uri="{FF2B5EF4-FFF2-40B4-BE49-F238E27FC236}">
                <a16:creationId xmlns:a16="http://schemas.microsoft.com/office/drawing/2014/main" id="{F7E01EF1-9B1E-D979-5203-64E2DF03F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397" y="1555873"/>
            <a:ext cx="1892421" cy="490591"/>
          </a:xfrm>
          <a:prstGeom prst="rect">
            <a:avLst/>
          </a:prstGeom>
        </p:spPr>
      </p:pic>
      <p:pic>
        <p:nvPicPr>
          <p:cNvPr id="7" name="Picture 6" descr="Logo: GBH NCAM - Carl and Ruth Shapiro Family. National Center for Accessible Media.">
            <a:extLst>
              <a:ext uri="{FF2B5EF4-FFF2-40B4-BE49-F238E27FC236}">
                <a16:creationId xmlns:a16="http://schemas.microsoft.com/office/drawing/2014/main" id="{35C5EE23-49C4-23E6-732E-822E652466B0}"/>
              </a:ext>
            </a:extLst>
          </p:cNvPr>
          <p:cNvPicPr>
            <a:picLocks noChangeAspect="1"/>
          </p:cNvPicPr>
          <p:nvPr/>
        </p:nvPicPr>
        <p:blipFill>
          <a:blip r:embed="rId4"/>
          <a:stretch>
            <a:fillRect/>
          </a:stretch>
        </p:blipFill>
        <p:spPr>
          <a:xfrm>
            <a:off x="12643" y="2991190"/>
            <a:ext cx="4015072" cy="1204522"/>
          </a:xfrm>
          <a:prstGeom prst="rect">
            <a:avLst/>
          </a:prstGeom>
        </p:spPr>
      </p:pic>
      <p:pic>
        <p:nvPicPr>
          <p:cNvPr id="9" name="Picture 8" descr="Logo: Concordia Uiversity - Library">
            <a:extLst>
              <a:ext uri="{FF2B5EF4-FFF2-40B4-BE49-F238E27FC236}">
                <a16:creationId xmlns:a16="http://schemas.microsoft.com/office/drawing/2014/main" id="{BD34AFAA-CE7D-5A3A-E77F-531E59882AAC}"/>
              </a:ext>
            </a:extLst>
          </p:cNvPr>
          <p:cNvPicPr>
            <a:picLocks noChangeAspect="1"/>
          </p:cNvPicPr>
          <p:nvPr/>
        </p:nvPicPr>
        <p:blipFill>
          <a:blip r:embed="rId5"/>
          <a:stretch>
            <a:fillRect/>
          </a:stretch>
        </p:blipFill>
        <p:spPr>
          <a:xfrm>
            <a:off x="241517" y="4880082"/>
            <a:ext cx="2061737" cy="784097"/>
          </a:xfrm>
          <a:prstGeom prst="rect">
            <a:avLst/>
          </a:prstGeom>
        </p:spPr>
      </p:pic>
      <p:sp>
        <p:nvSpPr>
          <p:cNvPr id="3" name="Content Placeholder 2">
            <a:extLst>
              <a:ext uri="{FF2B5EF4-FFF2-40B4-BE49-F238E27FC236}">
                <a16:creationId xmlns:a16="http://schemas.microsoft.com/office/drawing/2014/main" id="{B0B19FF0-E28D-6F40-B7C7-93F79D3CED0C}"/>
              </a:ext>
            </a:extLst>
          </p:cNvPr>
          <p:cNvSpPr>
            <a:spLocks noGrp="1"/>
          </p:cNvSpPr>
          <p:nvPr>
            <p:ph sz="half" idx="2"/>
          </p:nvPr>
        </p:nvSpPr>
        <p:spPr>
          <a:xfrm>
            <a:off x="3951514" y="1555873"/>
            <a:ext cx="7998969" cy="4933547"/>
          </a:xfrm>
        </p:spPr>
        <p:txBody>
          <a:bodyPr/>
          <a:lstStyle/>
          <a:p>
            <a:pPr marL="0" indent="0">
              <a:buNone/>
            </a:pPr>
            <a:r>
              <a:rPr lang="en-US" sz="2400" b="1" dirty="0">
                <a:latin typeface="Tahoma" panose="020F0502020204030204" pitchFamily="34" charset="0"/>
                <a:ea typeface="Tahoma" panose="020F0502020204030204" pitchFamily="34" charset="0"/>
                <a:cs typeface="Tahoma" panose="020F0502020204030204" pitchFamily="34" charset="0"/>
              </a:rPr>
              <a:t>Charles LaPierre</a:t>
            </a:r>
            <a:r>
              <a:rPr lang="en-US" sz="2400" dirty="0">
                <a:latin typeface="Tahoma" panose="020F0502020204030204" pitchFamily="34" charset="0"/>
                <a:ea typeface="Tahoma" panose="020F0502020204030204" pitchFamily="34" charset="0"/>
                <a:cs typeface="Tahoma" panose="020F0502020204030204" pitchFamily="34" charset="0"/>
              </a:rPr>
              <a:t>, Principal Accessibility and Content Quality Architect</a:t>
            </a:r>
          </a:p>
          <a:p>
            <a:r>
              <a:rPr lang="en-US" sz="2400" dirty="0">
                <a:latin typeface="Tahoma" panose="020F0502020204030204" pitchFamily="34" charset="0"/>
                <a:ea typeface="Tahoma" panose="020F0502020204030204" pitchFamily="34" charset="0"/>
                <a:cs typeface="Tahoma" panose="020F0502020204030204" pitchFamily="34" charset="0"/>
              </a:rPr>
              <a:t>Benetech</a:t>
            </a:r>
          </a:p>
          <a:p>
            <a:br>
              <a:rPr lang="en-US" sz="4000" dirty="0">
                <a:latin typeface="Tahoma" panose="020F0502020204030204" pitchFamily="34" charset="0"/>
                <a:ea typeface="Tahoma" panose="020F0502020204030204" pitchFamily="34" charset="0"/>
                <a:cs typeface="Tahoma" panose="020F0502020204030204" pitchFamily="34" charset="0"/>
              </a:rPr>
            </a:br>
            <a:r>
              <a:rPr lang="en-US" sz="2400" b="1" dirty="0">
                <a:latin typeface="Tahoma" panose="020F0502020204030204" pitchFamily="34" charset="0"/>
                <a:ea typeface="Tahoma" panose="020F0502020204030204" pitchFamily="34" charset="0"/>
                <a:cs typeface="Tahoma" panose="020F0502020204030204" pitchFamily="34" charset="0"/>
              </a:rPr>
              <a:t>Madeleine Rothberg</a:t>
            </a:r>
            <a:r>
              <a:rPr lang="en-US" sz="2400" dirty="0">
                <a:latin typeface="Tahoma" panose="020F0502020204030204" pitchFamily="34" charset="0"/>
                <a:ea typeface="Tahoma" panose="020F0502020204030204" pitchFamily="34" charset="0"/>
                <a:cs typeface="Tahoma" panose="020F0502020204030204" pitchFamily="34" charset="0"/>
              </a:rPr>
              <a:t>, Senior Subject Matter Expert</a:t>
            </a:r>
            <a:br>
              <a:rPr lang="en-US" sz="2400" dirty="0">
                <a:solidFill>
                  <a:srgbClr val="333333"/>
                </a:solidFill>
                <a:highlight>
                  <a:srgbClr val="FFFFFF"/>
                </a:highlight>
                <a:latin typeface="Tahoma" panose="020F0502020204030204" pitchFamily="34" charset="0"/>
                <a:ea typeface="Tahoma" panose="020F0502020204030204" pitchFamily="34" charset="0"/>
                <a:cs typeface="Tahoma" panose="020F0502020204030204" pitchFamily="34" charset="0"/>
              </a:rPr>
            </a:br>
            <a:r>
              <a:rPr lang="en-US" sz="2400" dirty="0">
                <a:solidFill>
                  <a:srgbClr val="333333"/>
                </a:solidFill>
                <a:highlight>
                  <a:srgbClr val="FFFFFF"/>
                </a:highlight>
                <a:latin typeface="Tahoma" panose="020F0502020204030204" pitchFamily="34" charset="0"/>
                <a:ea typeface="Tahoma" panose="020F0502020204030204" pitchFamily="34" charset="0"/>
                <a:cs typeface="Tahoma" panose="020F0502020204030204" pitchFamily="34" charset="0"/>
              </a:rPr>
              <a:t>National Center for Accessible Media at GBH</a:t>
            </a:r>
            <a:endParaRPr lang="en-US" sz="2400" dirty="0">
              <a:latin typeface="Tahoma" panose="020F0502020204030204" pitchFamily="34" charset="0"/>
              <a:ea typeface="Tahoma" panose="020F0502020204030204" pitchFamily="34" charset="0"/>
              <a:cs typeface="Tahoma" panose="020F0502020204030204" pitchFamily="34" charset="0"/>
            </a:endParaRPr>
          </a:p>
          <a:p>
            <a:br>
              <a:rPr lang="en-US" sz="4000" dirty="0">
                <a:latin typeface="Tahoma" panose="020F0502020204030204" pitchFamily="34" charset="0"/>
                <a:ea typeface="Tahoma" panose="020F0502020204030204" pitchFamily="34" charset="0"/>
                <a:cs typeface="Tahoma" panose="020F0502020204030204" pitchFamily="34" charset="0"/>
              </a:rPr>
            </a:br>
            <a:r>
              <a:rPr lang="en-US" sz="2400" b="1" dirty="0">
                <a:solidFill>
                  <a:srgbClr val="000000"/>
                </a:solidFill>
                <a:latin typeface="Tahoma" panose="020F0502020204030204" pitchFamily="34" charset="0"/>
                <a:ea typeface="Tahoma" panose="020F0502020204030204" pitchFamily="34" charset="0"/>
                <a:cs typeface="Tahoma" panose="020F0502020204030204" pitchFamily="34" charset="0"/>
              </a:rPr>
              <a:t>Christopher Carr</a:t>
            </a:r>
            <a:r>
              <a:rPr lang="en-US" sz="2400" dirty="0">
                <a:solidFill>
                  <a:srgbClr val="000000"/>
                </a:solidFill>
                <a:latin typeface="Tahoma" panose="020F0502020204030204" pitchFamily="34" charset="0"/>
                <a:ea typeface="Tahoma" panose="020F0502020204030204" pitchFamily="34" charset="0"/>
                <a:cs typeface="Tahoma" panose="020F0502020204030204" pitchFamily="34" charset="0"/>
              </a:rPr>
              <a:t>, Special Materials Cataloguing Librarian</a:t>
            </a:r>
            <a:endParaRPr lang="en-US" sz="2400" dirty="0">
              <a:solidFill>
                <a:srgbClr val="333333"/>
              </a:solidFill>
              <a:highlight>
                <a:srgbClr val="FFFFFF"/>
              </a:highlight>
              <a:latin typeface="Tahoma" panose="020F0502020204030204" pitchFamily="34" charset="0"/>
              <a:ea typeface="Tahoma" panose="020F0502020204030204" pitchFamily="34" charset="0"/>
              <a:cs typeface="Tahoma" panose="020F0502020204030204" pitchFamily="34" charset="0"/>
            </a:endParaRPr>
          </a:p>
          <a:p>
            <a:r>
              <a:rPr lang="en-US" sz="2400" dirty="0">
                <a:latin typeface="Tahoma" panose="020F0502020204030204" pitchFamily="34" charset="0"/>
                <a:ea typeface="Tahoma" panose="020F0502020204030204" pitchFamily="34" charset="0"/>
                <a:cs typeface="Tahoma" panose="020F0502020204030204" pitchFamily="34" charset="0"/>
              </a:rPr>
              <a:t>Concordia University Library</a:t>
            </a:r>
          </a:p>
        </p:txBody>
      </p:sp>
    </p:spTree>
    <p:extLst>
      <p:ext uri="{BB962C8B-B14F-4D97-AF65-F5344CB8AC3E}">
        <p14:creationId xmlns:p14="http://schemas.microsoft.com/office/powerpoint/2010/main" val="516012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D60A-9F6B-8549-91D1-243AA347906C}"/>
              </a:ext>
            </a:extLst>
          </p:cNvPr>
          <p:cNvSpPr>
            <a:spLocks noGrp="1"/>
          </p:cNvSpPr>
          <p:nvPr>
            <p:ph type="title"/>
          </p:nvPr>
        </p:nvSpPr>
        <p:spPr/>
        <p:txBody>
          <a:bodyPr/>
          <a:lstStyle/>
          <a:p>
            <a:r>
              <a:rPr lang="en-CA" dirty="0"/>
              <a:t>MARC21 Basics</a:t>
            </a:r>
          </a:p>
        </p:txBody>
      </p:sp>
      <p:sp>
        <p:nvSpPr>
          <p:cNvPr id="3" name="Content Placeholder 2">
            <a:extLst>
              <a:ext uri="{FF2B5EF4-FFF2-40B4-BE49-F238E27FC236}">
                <a16:creationId xmlns:a16="http://schemas.microsoft.com/office/drawing/2014/main" id="{31D6B2A3-2B39-ED30-2E2D-CD5637FAB5B1}"/>
              </a:ext>
            </a:extLst>
          </p:cNvPr>
          <p:cNvSpPr>
            <a:spLocks noGrp="1"/>
          </p:cNvSpPr>
          <p:nvPr>
            <p:ph sz="half" idx="2"/>
          </p:nvPr>
        </p:nvSpPr>
        <p:spPr/>
        <p:txBody>
          <a:bodyPr/>
          <a:lstStyle/>
          <a:p>
            <a:pPr marL="457200" indent="-457200">
              <a:buFont typeface="Arial" panose="020B0604020202020204" pitchFamily="34" charset="0"/>
              <a:buChar char="•"/>
            </a:pPr>
            <a:r>
              <a:rPr lang="en-CA" dirty="0"/>
              <a:t>MARC21 Records are for:</a:t>
            </a:r>
          </a:p>
          <a:p>
            <a:pPr marL="1051560" lvl="3" indent="-457200">
              <a:buFont typeface="Arial" panose="020B0604020202020204" pitchFamily="34" charset="0"/>
              <a:buChar char="•"/>
            </a:pPr>
            <a:r>
              <a:rPr lang="en-CA" dirty="0"/>
              <a:t>All formats</a:t>
            </a:r>
          </a:p>
          <a:p>
            <a:pPr marL="1325880" lvl="4" indent="-457200">
              <a:buFont typeface="Arial" panose="020B0604020202020204" pitchFamily="34" charset="0"/>
              <a:buChar char="•"/>
            </a:pPr>
            <a:r>
              <a:rPr lang="en-CA" dirty="0"/>
              <a:t>Accessible Formats (Braille; DAISY; Tactile images, maps…)</a:t>
            </a:r>
          </a:p>
          <a:p>
            <a:pPr marL="1325880" lvl="4" indent="-457200">
              <a:buFont typeface="Arial" panose="020B0604020202020204" pitchFamily="34" charset="0"/>
              <a:buChar char="•"/>
            </a:pPr>
            <a:r>
              <a:rPr lang="en-CA" dirty="0"/>
              <a:t>Born-accessible digital formats (EPUB) </a:t>
            </a:r>
          </a:p>
          <a:p>
            <a:pPr marL="1325880" lvl="4" indent="-457200">
              <a:buFont typeface="Arial" panose="020B0604020202020204" pitchFamily="34" charset="0"/>
              <a:buChar char="•"/>
            </a:pPr>
            <a:r>
              <a:rPr lang="en-CA" dirty="0"/>
              <a:t>Adapted or Remediated Resources</a:t>
            </a:r>
          </a:p>
          <a:p>
            <a:pPr marL="1325880" lvl="4" indent="-457200">
              <a:buFont typeface="Arial" panose="020B0604020202020204" pitchFamily="34" charset="0"/>
              <a:buChar char="•"/>
            </a:pPr>
            <a:r>
              <a:rPr lang="en-CA" dirty="0"/>
              <a:t>Audiovisual Resources (DVD, streaming video, audiobooks)</a:t>
            </a:r>
          </a:p>
          <a:p>
            <a:pPr marL="1051560" lvl="3" indent="-457200">
              <a:buFont typeface="Arial" panose="020B0604020202020204" pitchFamily="34" charset="0"/>
              <a:buChar char="•"/>
            </a:pPr>
            <a:r>
              <a:rPr lang="en-CA" dirty="0"/>
              <a:t>All sectors (Academic, public, school, national, special…)</a:t>
            </a:r>
          </a:p>
          <a:p>
            <a:pPr marL="1051560" lvl="3" indent="-457200">
              <a:buFont typeface="Arial" panose="020B0604020202020204" pitchFamily="34" charset="0"/>
              <a:buChar char="•"/>
            </a:pPr>
            <a:r>
              <a:rPr lang="en-CA" dirty="0"/>
              <a:t>All users (novice</a:t>
            </a:r>
            <a:r>
              <a:rPr lang="en-CA" dirty="0">
                <a:sym typeface="Wingdings" panose="05000000000000000000" pitchFamily="2" charset="2"/>
              </a:rPr>
              <a:t> to advanced</a:t>
            </a:r>
            <a:r>
              <a:rPr lang="en-CA" dirty="0"/>
              <a:t>, end-users and service providers)</a:t>
            </a:r>
          </a:p>
          <a:p>
            <a:pPr marL="457200" indent="-457200">
              <a:buFont typeface="Arial" panose="020B0604020202020204" pitchFamily="34" charset="0"/>
              <a:buChar char="•"/>
            </a:pPr>
            <a:r>
              <a:rPr lang="en-CA" dirty="0"/>
              <a:t>MARC21 is international and multilingual</a:t>
            </a:r>
          </a:p>
        </p:txBody>
      </p:sp>
      <p:sp>
        <p:nvSpPr>
          <p:cNvPr id="4" name="Slide Number Placeholder 3">
            <a:extLst>
              <a:ext uri="{FF2B5EF4-FFF2-40B4-BE49-F238E27FC236}">
                <a16:creationId xmlns:a16="http://schemas.microsoft.com/office/drawing/2014/main" id="{2EA20237-5D6A-C8C6-C6B0-34DD7A29771B}"/>
              </a:ext>
            </a:extLst>
          </p:cNvPr>
          <p:cNvSpPr>
            <a:spLocks noGrp="1"/>
          </p:cNvSpPr>
          <p:nvPr>
            <p:ph type="sldNum" sz="quarter" idx="4"/>
          </p:nvPr>
        </p:nvSpPr>
        <p:spPr/>
        <p:txBody>
          <a:bodyPr/>
          <a:lstStyle/>
          <a:p>
            <a:fld id="{3F2E36C3-801C-9941-8DAC-7010180F48B4}" type="slidenum">
              <a:rPr lang="en-US" smtClean="0"/>
              <a:pPr/>
              <a:t>20</a:t>
            </a:fld>
            <a:endParaRPr lang="en-US" dirty="0"/>
          </a:p>
        </p:txBody>
      </p:sp>
    </p:spTree>
    <p:extLst>
      <p:ext uri="{BB962C8B-B14F-4D97-AF65-F5344CB8AC3E}">
        <p14:creationId xmlns:p14="http://schemas.microsoft.com/office/powerpoint/2010/main" val="3579169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0BD4B-13B2-6E4A-4D76-0BCF15C9E32D}"/>
              </a:ext>
            </a:extLst>
          </p:cNvPr>
          <p:cNvSpPr>
            <a:spLocks noGrp="1"/>
          </p:cNvSpPr>
          <p:nvPr>
            <p:ph type="title"/>
          </p:nvPr>
        </p:nvSpPr>
        <p:spPr/>
        <p:txBody>
          <a:bodyPr/>
          <a:lstStyle/>
          <a:p>
            <a:r>
              <a:rPr lang="en-CA" dirty="0"/>
              <a:t>IFLA LRM User Tasks</a:t>
            </a:r>
          </a:p>
        </p:txBody>
      </p:sp>
      <p:sp>
        <p:nvSpPr>
          <p:cNvPr id="3" name="Content Placeholder 2">
            <a:extLst>
              <a:ext uri="{FF2B5EF4-FFF2-40B4-BE49-F238E27FC236}">
                <a16:creationId xmlns:a16="http://schemas.microsoft.com/office/drawing/2014/main" id="{73A74191-B7C2-05EA-51DB-677267090B4E}"/>
              </a:ext>
            </a:extLst>
          </p:cNvPr>
          <p:cNvSpPr>
            <a:spLocks noGrp="1"/>
          </p:cNvSpPr>
          <p:nvPr>
            <p:ph sz="half" idx="2"/>
          </p:nvPr>
        </p:nvSpPr>
        <p:spPr/>
        <p:txBody>
          <a:bodyPr/>
          <a:lstStyle/>
          <a:p>
            <a:r>
              <a:rPr lang="en-CA" b="1" dirty="0"/>
              <a:t>Find</a:t>
            </a:r>
            <a:r>
              <a:rPr lang="en-CA" dirty="0"/>
              <a:t> 			Controlled vocabulary, keywords</a:t>
            </a:r>
          </a:p>
          <a:p>
            <a:r>
              <a:rPr lang="en-CA" b="1" dirty="0"/>
              <a:t>Identify</a:t>
            </a:r>
            <a:r>
              <a:rPr lang="en-CA" dirty="0"/>
              <a:t>			Controlled vocabulary, Notes</a:t>
            </a:r>
          </a:p>
          <a:p>
            <a:r>
              <a:rPr lang="en-CA" b="1" dirty="0"/>
              <a:t>Select</a:t>
            </a:r>
            <a:r>
              <a:rPr lang="en-CA" dirty="0"/>
              <a:t>			Controlled vocabulary, Notes </a:t>
            </a:r>
          </a:p>
          <a:p>
            <a:r>
              <a:rPr lang="en-CA" b="1" dirty="0"/>
              <a:t>Obtain</a:t>
            </a:r>
            <a:r>
              <a:rPr lang="en-CA" dirty="0"/>
              <a:t>			Notes, URL, Controlled vocabulary</a:t>
            </a:r>
          </a:p>
          <a:p>
            <a:r>
              <a:rPr lang="en-CA" dirty="0"/>
              <a:t>Explore</a:t>
            </a:r>
          </a:p>
        </p:txBody>
      </p:sp>
      <p:sp>
        <p:nvSpPr>
          <p:cNvPr id="4" name="Slide Number Placeholder 3">
            <a:extLst>
              <a:ext uri="{FF2B5EF4-FFF2-40B4-BE49-F238E27FC236}">
                <a16:creationId xmlns:a16="http://schemas.microsoft.com/office/drawing/2014/main" id="{B8D3D439-C910-F3E3-154E-4D546C15E86A}"/>
              </a:ext>
            </a:extLst>
          </p:cNvPr>
          <p:cNvSpPr>
            <a:spLocks noGrp="1"/>
          </p:cNvSpPr>
          <p:nvPr>
            <p:ph type="sldNum" sz="quarter" idx="4"/>
          </p:nvPr>
        </p:nvSpPr>
        <p:spPr/>
        <p:txBody>
          <a:bodyPr/>
          <a:lstStyle/>
          <a:p>
            <a:fld id="{3F2E36C3-801C-9941-8DAC-7010180F48B4}" type="slidenum">
              <a:rPr lang="en-US" smtClean="0"/>
              <a:pPr/>
              <a:t>21</a:t>
            </a:fld>
            <a:endParaRPr lang="en-US" dirty="0"/>
          </a:p>
        </p:txBody>
      </p:sp>
    </p:spTree>
    <p:extLst>
      <p:ext uri="{BB962C8B-B14F-4D97-AF65-F5344CB8AC3E}">
        <p14:creationId xmlns:p14="http://schemas.microsoft.com/office/powerpoint/2010/main" val="45452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B0FC7-526B-F848-AD86-B09AD724D420}"/>
              </a:ext>
            </a:extLst>
          </p:cNvPr>
          <p:cNvSpPr>
            <a:spLocks noGrp="1"/>
          </p:cNvSpPr>
          <p:nvPr>
            <p:ph type="title"/>
          </p:nvPr>
        </p:nvSpPr>
        <p:spPr/>
        <p:txBody>
          <a:bodyPr/>
          <a:lstStyle/>
          <a:p>
            <a:r>
              <a:rPr lang="en-CA" dirty="0"/>
              <a:t>Basic types of Data Recorded in MARC21</a:t>
            </a:r>
          </a:p>
        </p:txBody>
      </p:sp>
      <p:sp>
        <p:nvSpPr>
          <p:cNvPr id="3" name="Content Placeholder 2">
            <a:extLst>
              <a:ext uri="{FF2B5EF4-FFF2-40B4-BE49-F238E27FC236}">
                <a16:creationId xmlns:a16="http://schemas.microsoft.com/office/drawing/2014/main" id="{133B2E65-F502-2C4C-34C5-997E02FC2F2D}"/>
              </a:ext>
            </a:extLst>
          </p:cNvPr>
          <p:cNvSpPr>
            <a:spLocks noGrp="1"/>
          </p:cNvSpPr>
          <p:nvPr>
            <p:ph sz="half" idx="2"/>
          </p:nvPr>
        </p:nvSpPr>
        <p:spPr/>
        <p:txBody>
          <a:bodyPr/>
          <a:lstStyle/>
          <a:p>
            <a:pPr marL="457200" lvl="1" indent="-457200">
              <a:buFont typeface="Arial" panose="020B0604020202020204" pitchFamily="34" charset="0"/>
              <a:buChar char="•"/>
            </a:pPr>
            <a:r>
              <a:rPr lang="en-CA" dirty="0"/>
              <a:t>Codes</a:t>
            </a:r>
          </a:p>
          <a:p>
            <a:pPr marL="1325880" lvl="4" indent="-457200">
              <a:buFont typeface="Arial" panose="020B0604020202020204" pitchFamily="34" charset="0"/>
              <a:buChar char="•"/>
            </a:pPr>
            <a:r>
              <a:rPr lang="en-CA" dirty="0"/>
              <a:t>Language codes (</a:t>
            </a:r>
            <a:r>
              <a:rPr lang="en-CA" dirty="0" err="1"/>
              <a:t>eng</a:t>
            </a:r>
            <a:r>
              <a:rPr lang="en-CA" dirty="0"/>
              <a:t>, </a:t>
            </a:r>
            <a:r>
              <a:rPr lang="en-CA" dirty="0" err="1"/>
              <a:t>fre</a:t>
            </a:r>
            <a:r>
              <a:rPr lang="en-CA" dirty="0"/>
              <a:t>, </a:t>
            </a:r>
            <a:r>
              <a:rPr lang="en-CA" dirty="0" err="1"/>
              <a:t>sgn</a:t>
            </a:r>
            <a:r>
              <a:rPr lang="en-CA" dirty="0"/>
              <a:t>)</a:t>
            </a:r>
          </a:p>
          <a:p>
            <a:pPr marL="1325880" lvl="4" indent="-457200">
              <a:buFont typeface="Arial" panose="020B0604020202020204" pitchFamily="34" charset="0"/>
              <a:buChar char="•"/>
            </a:pPr>
            <a:r>
              <a:rPr lang="en-CA" dirty="0"/>
              <a:t>ONIX (List 196, Code 14)	</a:t>
            </a:r>
          </a:p>
          <a:p>
            <a:pPr marL="1325880" lvl="4" indent="-457200">
              <a:buFont typeface="Arial" panose="020B0604020202020204" pitchFamily="34" charset="0"/>
              <a:buChar char="•"/>
            </a:pPr>
            <a:r>
              <a:rPr lang="en-CA" dirty="0"/>
              <a:t>Schema.org (</a:t>
            </a:r>
            <a:r>
              <a:rPr lang="en-CA" dirty="0" err="1"/>
              <a:t>structuralNavigation</a:t>
            </a:r>
            <a:r>
              <a:rPr lang="en-CA" dirty="0"/>
              <a:t>)</a:t>
            </a:r>
          </a:p>
          <a:p>
            <a:pPr marL="457200" lvl="1" indent="-457200">
              <a:buFont typeface="Arial" panose="020B0604020202020204" pitchFamily="34" charset="0"/>
              <a:buChar char="•"/>
            </a:pPr>
            <a:r>
              <a:rPr lang="en-CA" dirty="0"/>
              <a:t>Controlled vocabulary</a:t>
            </a:r>
          </a:p>
          <a:p>
            <a:pPr marL="1325880" lvl="4" indent="-457200">
              <a:buFont typeface="Arial" panose="020B0604020202020204" pitchFamily="34" charset="0"/>
              <a:buChar char="•"/>
            </a:pPr>
            <a:r>
              <a:rPr lang="en-CA" dirty="0"/>
              <a:t>RDA Presentation Format (Panavision)</a:t>
            </a:r>
          </a:p>
          <a:p>
            <a:pPr marL="1325880" lvl="4" indent="-457200">
              <a:buFont typeface="Arial" panose="020B0604020202020204" pitchFamily="34" charset="0"/>
              <a:buChar char="•"/>
            </a:pPr>
            <a:r>
              <a:rPr lang="en-CA" dirty="0"/>
              <a:t>LC Subject Headings</a:t>
            </a:r>
          </a:p>
          <a:p>
            <a:pPr marL="457200" lvl="1" indent="-457200">
              <a:buFont typeface="Arial" panose="020B0604020202020204" pitchFamily="34" charset="0"/>
              <a:buChar char="•"/>
            </a:pPr>
            <a:r>
              <a:rPr lang="en-CA" dirty="0"/>
              <a:t>Free text (Notes, title, pagination, publisher, etc.)</a:t>
            </a:r>
          </a:p>
          <a:p>
            <a:pPr marL="457200" lvl="1" indent="-457200">
              <a:buFont typeface="Arial" panose="020B0604020202020204" pitchFamily="34" charset="0"/>
              <a:buChar char="•"/>
            </a:pPr>
            <a:r>
              <a:rPr lang="en-CA" dirty="0"/>
              <a:t>URI (</a:t>
            </a:r>
            <a:r>
              <a:rPr lang="en-CA" dirty="0">
                <a:hlinkClick r:id="rId3"/>
              </a:rPr>
              <a:t>http://dbpedia.org/resource/Santa_Claus</a:t>
            </a:r>
            <a:r>
              <a:rPr lang="en-CA" dirty="0"/>
              <a:t>)</a:t>
            </a:r>
          </a:p>
        </p:txBody>
      </p:sp>
      <p:sp>
        <p:nvSpPr>
          <p:cNvPr id="4" name="Slide Number Placeholder 3">
            <a:extLst>
              <a:ext uri="{FF2B5EF4-FFF2-40B4-BE49-F238E27FC236}">
                <a16:creationId xmlns:a16="http://schemas.microsoft.com/office/drawing/2014/main" id="{2816C4CF-E31C-4DA3-0A49-5BDC44CAF049}"/>
              </a:ext>
            </a:extLst>
          </p:cNvPr>
          <p:cNvSpPr>
            <a:spLocks noGrp="1"/>
          </p:cNvSpPr>
          <p:nvPr>
            <p:ph type="sldNum" sz="quarter" idx="4"/>
          </p:nvPr>
        </p:nvSpPr>
        <p:spPr/>
        <p:txBody>
          <a:bodyPr/>
          <a:lstStyle/>
          <a:p>
            <a:fld id="{3F2E36C3-801C-9941-8DAC-7010180F48B4}" type="slidenum">
              <a:rPr lang="en-US" smtClean="0"/>
              <a:pPr/>
              <a:t>22</a:t>
            </a:fld>
            <a:endParaRPr lang="en-US" dirty="0"/>
          </a:p>
        </p:txBody>
      </p:sp>
    </p:spTree>
    <p:extLst>
      <p:ext uri="{BB962C8B-B14F-4D97-AF65-F5344CB8AC3E}">
        <p14:creationId xmlns:p14="http://schemas.microsoft.com/office/powerpoint/2010/main" val="3170505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9253-2003-C194-4B24-55CC98048316}"/>
              </a:ext>
            </a:extLst>
          </p:cNvPr>
          <p:cNvSpPr>
            <a:spLocks noGrp="1"/>
          </p:cNvSpPr>
          <p:nvPr>
            <p:ph type="title"/>
          </p:nvPr>
        </p:nvSpPr>
        <p:spPr/>
        <p:txBody>
          <a:bodyPr/>
          <a:lstStyle/>
          <a:p>
            <a:r>
              <a:rPr lang="en-CA" dirty="0"/>
              <a:t>Schema.org codes vs. ONIX codes</a:t>
            </a:r>
          </a:p>
        </p:txBody>
      </p:sp>
      <p:sp>
        <p:nvSpPr>
          <p:cNvPr id="3" name="Content Placeholder 2">
            <a:extLst>
              <a:ext uri="{FF2B5EF4-FFF2-40B4-BE49-F238E27FC236}">
                <a16:creationId xmlns:a16="http://schemas.microsoft.com/office/drawing/2014/main" id="{288696E6-34C6-2BBA-5A28-EC648218ED63}"/>
              </a:ext>
            </a:extLst>
          </p:cNvPr>
          <p:cNvSpPr>
            <a:spLocks noGrp="1"/>
          </p:cNvSpPr>
          <p:nvPr>
            <p:ph sz="half" idx="2"/>
          </p:nvPr>
        </p:nvSpPr>
        <p:spPr/>
        <p:txBody>
          <a:bodyPr/>
          <a:lstStyle/>
          <a:p>
            <a:r>
              <a:rPr lang="en-US" sz="3200" b="1" dirty="0">
                <a:ea typeface="+mn-lt"/>
                <a:cs typeface="+mn-lt"/>
              </a:rPr>
              <a:t>Schem</a:t>
            </a:r>
            <a:r>
              <a:rPr lang="en-US" b="1" dirty="0">
                <a:ea typeface="+mn-lt"/>
                <a:cs typeface="+mn-lt"/>
              </a:rPr>
              <a:t>a.org (</a:t>
            </a:r>
            <a:r>
              <a:rPr lang="en-US" b="1" dirty="0" err="1">
                <a:ea typeface="+mn-lt"/>
                <a:cs typeface="+mn-lt"/>
              </a:rPr>
              <a:t>sapdv</a:t>
            </a:r>
            <a:r>
              <a:rPr lang="en-US" b="1" dirty="0">
                <a:ea typeface="+mn-lt"/>
                <a:cs typeface="+mn-lt"/>
              </a:rPr>
              <a:t>)</a:t>
            </a:r>
          </a:p>
          <a:p>
            <a:r>
              <a:rPr lang="en-US" b="1" i="1" dirty="0">
                <a:ea typeface="+mn-lt"/>
                <a:cs typeface="+mn-lt"/>
              </a:rPr>
              <a:t>     </a:t>
            </a:r>
            <a:r>
              <a:rPr lang="en-US" sz="2800" i="1" dirty="0" err="1">
                <a:ea typeface="+mn-lt"/>
                <a:cs typeface="+mn-lt"/>
              </a:rPr>
              <a:t>alternativeText</a:t>
            </a:r>
            <a:endParaRPr lang="en-US" sz="2800" i="1" dirty="0">
              <a:ea typeface="+mn-lt"/>
              <a:cs typeface="+mn-lt"/>
            </a:endParaRPr>
          </a:p>
          <a:p>
            <a:pPr marL="594360" lvl="4" indent="0">
              <a:buNone/>
            </a:pPr>
            <a:r>
              <a:rPr lang="en-US" b="1" dirty="0">
                <a:ea typeface="+mn-lt"/>
                <a:cs typeface="+mn-lt"/>
              </a:rPr>
              <a:t>341 0#</a:t>
            </a:r>
            <a:r>
              <a:rPr lang="en-US" dirty="0">
                <a:ea typeface="+mn-lt"/>
                <a:cs typeface="+mn-lt"/>
              </a:rPr>
              <a:t> </a:t>
            </a:r>
            <a:r>
              <a:rPr lang="en-US" b="1" dirty="0">
                <a:ea typeface="+mn-lt"/>
                <a:cs typeface="+mn-lt"/>
              </a:rPr>
              <a:t>$a</a:t>
            </a:r>
            <a:r>
              <a:rPr lang="en-US" dirty="0">
                <a:ea typeface="+mn-lt"/>
                <a:cs typeface="+mn-lt"/>
              </a:rPr>
              <a:t>visual</a:t>
            </a:r>
            <a:r>
              <a:rPr lang="en-US" b="1" dirty="0">
                <a:ea typeface="+mn-lt"/>
                <a:cs typeface="+mn-lt"/>
              </a:rPr>
              <a:t>$b</a:t>
            </a:r>
            <a:r>
              <a:rPr lang="en-US" dirty="0">
                <a:ea typeface="+mn-lt"/>
                <a:cs typeface="+mn-lt"/>
              </a:rPr>
              <a:t>alternativeText</a:t>
            </a:r>
            <a:r>
              <a:rPr lang="en-US" b="1" dirty="0">
                <a:ea typeface="+mn-lt"/>
                <a:cs typeface="+mn-lt"/>
              </a:rPr>
              <a:t>$2</a:t>
            </a:r>
            <a:r>
              <a:rPr lang="en-US" dirty="0">
                <a:ea typeface="+mn-lt"/>
                <a:cs typeface="+mn-lt"/>
              </a:rPr>
              <a:t>sapdv</a:t>
            </a:r>
          </a:p>
          <a:p>
            <a:endParaRPr lang="en-US" dirty="0">
              <a:ea typeface="+mn-lt"/>
              <a:cs typeface="+mn-lt"/>
            </a:endParaRPr>
          </a:p>
          <a:p>
            <a:r>
              <a:rPr lang="en-US" sz="3200" b="1" dirty="0">
                <a:ea typeface="+mn-lt"/>
                <a:cs typeface="+mn-lt"/>
              </a:rPr>
              <a:t>ONIX (</a:t>
            </a:r>
            <a:r>
              <a:rPr lang="en-US" sz="3200" b="1" dirty="0" err="1">
                <a:ea typeface="+mn-lt"/>
                <a:cs typeface="+mn-lt"/>
              </a:rPr>
              <a:t>onix</a:t>
            </a:r>
            <a:r>
              <a:rPr lang="en-US" sz="3200" b="1" dirty="0">
                <a:ea typeface="+mn-lt"/>
                <a:cs typeface="+mn-lt"/>
              </a:rPr>
              <a:t>)</a:t>
            </a:r>
          </a:p>
          <a:p>
            <a:r>
              <a:rPr lang="en-US" sz="3200" b="1" dirty="0">
                <a:ea typeface="+mn-lt"/>
                <a:cs typeface="+mn-lt"/>
              </a:rPr>
              <a:t>     </a:t>
            </a:r>
            <a:r>
              <a:rPr lang="en-US" sz="2800" i="1" dirty="0">
                <a:ea typeface="+mn-lt"/>
                <a:cs typeface="+mn-lt"/>
              </a:rPr>
              <a:t>List 196, Code14</a:t>
            </a:r>
          </a:p>
          <a:p>
            <a:pPr marL="594360" lvl="4" indent="0">
              <a:buNone/>
            </a:pPr>
            <a:r>
              <a:rPr lang="en-US" b="1" dirty="0">
                <a:ea typeface="+mn-lt"/>
                <a:cs typeface="+mn-lt"/>
              </a:rPr>
              <a:t>341 0# $</a:t>
            </a:r>
            <a:r>
              <a:rPr lang="en-US" b="1" dirty="0" err="1">
                <a:ea typeface="+mn-lt"/>
                <a:cs typeface="+mn-lt"/>
              </a:rPr>
              <a:t>a</a:t>
            </a:r>
            <a:r>
              <a:rPr lang="en-US" dirty="0" err="1">
                <a:ea typeface="+mn-lt"/>
                <a:cs typeface="+mn-lt"/>
              </a:rPr>
              <a:t>visual</a:t>
            </a:r>
            <a:r>
              <a:rPr lang="en-US" b="1" dirty="0" err="1">
                <a:ea typeface="+mn-lt"/>
                <a:cs typeface="+mn-lt"/>
              </a:rPr>
              <a:t>$b</a:t>
            </a:r>
            <a:r>
              <a:rPr lang="en-US" dirty="0">
                <a:ea typeface="+mn-lt"/>
                <a:cs typeface="+mn-lt"/>
              </a:rPr>
              <a:t>[List 196, Code14]</a:t>
            </a:r>
            <a:r>
              <a:rPr lang="en-US" b="1" dirty="0">
                <a:ea typeface="+mn-lt"/>
                <a:cs typeface="+mn-lt"/>
              </a:rPr>
              <a:t>$2</a:t>
            </a:r>
            <a:r>
              <a:rPr lang="en-US" dirty="0">
                <a:ea typeface="+mn-lt"/>
                <a:cs typeface="+mn-lt"/>
              </a:rPr>
              <a:t>onix</a:t>
            </a:r>
          </a:p>
          <a:p>
            <a:pPr marL="594360" lvl="4" indent="0">
              <a:buNone/>
            </a:pPr>
            <a:r>
              <a:rPr lang="en-US" b="1" dirty="0">
                <a:ea typeface="+mn-lt"/>
                <a:cs typeface="+mn-lt"/>
              </a:rPr>
              <a:t>341 0# $</a:t>
            </a:r>
            <a:r>
              <a:rPr lang="en-US" b="1" dirty="0" err="1">
                <a:ea typeface="+mn-lt"/>
                <a:cs typeface="+mn-lt"/>
              </a:rPr>
              <a:t>a</a:t>
            </a:r>
            <a:r>
              <a:rPr lang="en-US" dirty="0" err="1">
                <a:ea typeface="+mn-lt"/>
                <a:cs typeface="+mn-lt"/>
              </a:rPr>
              <a:t>visual</a:t>
            </a:r>
            <a:r>
              <a:rPr lang="en-US" b="1" dirty="0" err="1">
                <a:ea typeface="+mn-lt"/>
                <a:cs typeface="+mn-lt"/>
              </a:rPr>
              <a:t>$b</a:t>
            </a:r>
            <a:r>
              <a:rPr lang="en-US" dirty="0">
                <a:ea typeface="+mn-lt"/>
                <a:cs typeface="+mn-lt"/>
              </a:rPr>
              <a:t>[Short alternative textual descriptions]$</a:t>
            </a:r>
            <a:r>
              <a:rPr lang="en-US" b="1" dirty="0">
                <a:ea typeface="+mn-lt"/>
                <a:cs typeface="+mn-lt"/>
              </a:rPr>
              <a:t>2</a:t>
            </a:r>
            <a:r>
              <a:rPr lang="en-US" dirty="0">
                <a:ea typeface="+mn-lt"/>
                <a:cs typeface="+mn-lt"/>
              </a:rPr>
              <a:t>onix</a:t>
            </a:r>
          </a:p>
          <a:p>
            <a:pPr marL="594360" lvl="4" indent="0">
              <a:buNone/>
            </a:pPr>
            <a:r>
              <a:rPr lang="en-US" b="1" dirty="0">
                <a:ea typeface="+mn-lt"/>
                <a:cs typeface="+mn-lt"/>
              </a:rPr>
              <a:t>341 0# $</a:t>
            </a:r>
            <a:r>
              <a:rPr lang="en-US" b="1" dirty="0" err="1">
                <a:ea typeface="+mn-lt"/>
                <a:cs typeface="+mn-lt"/>
              </a:rPr>
              <a:t>a</a:t>
            </a:r>
            <a:r>
              <a:rPr lang="en-US" dirty="0" err="1">
                <a:ea typeface="+mn-lt"/>
                <a:cs typeface="+mn-lt"/>
              </a:rPr>
              <a:t>visual</a:t>
            </a:r>
            <a:r>
              <a:rPr lang="en-US" b="1" dirty="0" err="1">
                <a:ea typeface="+mn-lt"/>
                <a:cs typeface="+mn-lt"/>
              </a:rPr>
              <a:t>$b</a:t>
            </a:r>
            <a:r>
              <a:rPr lang="en-US" dirty="0">
                <a:ea typeface="+mn-lt"/>
                <a:cs typeface="+mn-lt"/>
              </a:rPr>
              <a:t>[14]$</a:t>
            </a:r>
            <a:r>
              <a:rPr lang="en-US" b="1" dirty="0">
                <a:ea typeface="+mn-lt"/>
                <a:cs typeface="+mn-lt"/>
              </a:rPr>
              <a:t>2</a:t>
            </a:r>
            <a:r>
              <a:rPr lang="en-US" dirty="0">
                <a:ea typeface="+mn-lt"/>
                <a:cs typeface="+mn-lt"/>
              </a:rPr>
              <a:t>[onix196] </a:t>
            </a:r>
            <a:r>
              <a:rPr lang="en-US" b="1" dirty="0">
                <a:ea typeface="+mn-lt"/>
                <a:cs typeface="+mn-lt"/>
              </a:rPr>
              <a:t>  </a:t>
            </a:r>
          </a:p>
        </p:txBody>
      </p:sp>
      <p:sp>
        <p:nvSpPr>
          <p:cNvPr id="4" name="Slide Number Placeholder 3">
            <a:extLst>
              <a:ext uri="{FF2B5EF4-FFF2-40B4-BE49-F238E27FC236}">
                <a16:creationId xmlns:a16="http://schemas.microsoft.com/office/drawing/2014/main" id="{65C4F269-9CD8-EE13-EDCC-A00857F3CA02}"/>
              </a:ext>
            </a:extLst>
          </p:cNvPr>
          <p:cNvSpPr>
            <a:spLocks noGrp="1"/>
          </p:cNvSpPr>
          <p:nvPr>
            <p:ph type="sldNum" sz="quarter" idx="4"/>
          </p:nvPr>
        </p:nvSpPr>
        <p:spPr/>
        <p:txBody>
          <a:bodyPr/>
          <a:lstStyle/>
          <a:p>
            <a:fld id="{3F2E36C3-801C-9941-8DAC-7010180F48B4}" type="slidenum">
              <a:rPr lang="en-US" smtClean="0"/>
              <a:pPr/>
              <a:t>23</a:t>
            </a:fld>
            <a:endParaRPr lang="en-US" dirty="0"/>
          </a:p>
        </p:txBody>
      </p:sp>
    </p:spTree>
    <p:extLst>
      <p:ext uri="{BB962C8B-B14F-4D97-AF65-F5344CB8AC3E}">
        <p14:creationId xmlns:p14="http://schemas.microsoft.com/office/powerpoint/2010/main" val="3982063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007A-AFB6-C816-D485-7927D2A3198F}"/>
              </a:ext>
            </a:extLst>
          </p:cNvPr>
          <p:cNvSpPr>
            <a:spLocks noGrp="1"/>
          </p:cNvSpPr>
          <p:nvPr>
            <p:ph type="title"/>
          </p:nvPr>
        </p:nvSpPr>
        <p:spPr/>
        <p:txBody>
          <a:bodyPr/>
          <a:lstStyle/>
          <a:p>
            <a:r>
              <a:rPr lang="en-US" dirty="0"/>
              <a:t>Example ONIX Code</a:t>
            </a:r>
          </a:p>
        </p:txBody>
      </p:sp>
      <p:sp>
        <p:nvSpPr>
          <p:cNvPr id="4" name="Slide Number Placeholder 3">
            <a:extLst>
              <a:ext uri="{FF2B5EF4-FFF2-40B4-BE49-F238E27FC236}">
                <a16:creationId xmlns:a16="http://schemas.microsoft.com/office/drawing/2014/main" id="{08CB0B21-3BF5-FFE3-960A-2B38A70E996C}"/>
              </a:ext>
            </a:extLst>
          </p:cNvPr>
          <p:cNvSpPr>
            <a:spLocks noGrp="1"/>
          </p:cNvSpPr>
          <p:nvPr>
            <p:ph type="sldNum" sz="quarter" idx="4"/>
          </p:nvPr>
        </p:nvSpPr>
        <p:spPr/>
        <p:txBody>
          <a:bodyPr/>
          <a:lstStyle/>
          <a:p>
            <a:fld id="{3F2E36C3-801C-9941-8DAC-7010180F48B4}" type="slidenum">
              <a:rPr lang="en-US" smtClean="0"/>
              <a:pPr/>
              <a:t>24</a:t>
            </a:fld>
            <a:endParaRPr lang="en-US" dirty="0"/>
          </a:p>
        </p:txBody>
      </p:sp>
      <p:sp>
        <p:nvSpPr>
          <p:cNvPr id="11" name="Text Placeholder 10">
            <a:extLst>
              <a:ext uri="{FF2B5EF4-FFF2-40B4-BE49-F238E27FC236}">
                <a16:creationId xmlns:a16="http://schemas.microsoft.com/office/drawing/2014/main" id="{D3511983-138B-F838-605C-03788766FFF5}"/>
              </a:ext>
            </a:extLst>
          </p:cNvPr>
          <p:cNvSpPr>
            <a:spLocks noGrp="1"/>
          </p:cNvSpPr>
          <p:nvPr>
            <p:ph type="body" idx="4294967295"/>
          </p:nvPr>
        </p:nvSpPr>
        <p:spPr>
          <a:xfrm>
            <a:off x="636366" y="1553483"/>
            <a:ext cx="10515600" cy="199118"/>
          </a:xfrm>
        </p:spPr>
        <p:txBody>
          <a:bodyPr/>
          <a:lstStyle/>
          <a:p>
            <a:r>
              <a:rPr lang="en-US" b="0" dirty="0"/>
              <a:t>Onix code for </a:t>
            </a:r>
            <a:r>
              <a:rPr lang="en-US" b="0" dirty="0">
                <a:hlinkClick r:id="rId3"/>
              </a:rPr>
              <a:t>Short alternative textual</a:t>
            </a:r>
            <a:r>
              <a:rPr lang="en-US" b="0" baseline="0" dirty="0">
                <a:hlinkClick r:id="rId3"/>
              </a:rPr>
              <a:t> descriptions</a:t>
            </a:r>
            <a:endParaRPr lang="en-US" b="0" dirty="0"/>
          </a:p>
        </p:txBody>
      </p:sp>
      <p:graphicFrame>
        <p:nvGraphicFramePr>
          <p:cNvPr id="9" name="Table 8">
            <a:extLst>
              <a:ext uri="{FF2B5EF4-FFF2-40B4-BE49-F238E27FC236}">
                <a16:creationId xmlns:a16="http://schemas.microsoft.com/office/drawing/2014/main" id="{09F23681-6BC6-3E51-2B82-AFED19B1DF5D}"/>
              </a:ext>
            </a:extLst>
          </p:cNvPr>
          <p:cNvGraphicFramePr>
            <a:graphicFrameLocks noGrp="1"/>
          </p:cNvGraphicFramePr>
          <p:nvPr>
            <p:extLst>
              <p:ext uri="{D42A27DB-BD31-4B8C-83A1-F6EECF244321}">
                <p14:modId xmlns:p14="http://schemas.microsoft.com/office/powerpoint/2010/main" val="1193512755"/>
              </p:ext>
            </p:extLst>
          </p:nvPr>
        </p:nvGraphicFramePr>
        <p:xfrm>
          <a:off x="612128" y="1850571"/>
          <a:ext cx="10967744" cy="4872800"/>
        </p:xfrm>
        <a:graphic>
          <a:graphicData uri="http://schemas.openxmlformats.org/drawingml/2006/table">
            <a:tbl>
              <a:tblPr firstRow="1" bandRow="1">
                <a:tableStyleId>{5C22544A-7EE6-4342-B048-85BDC9FD1C3A}</a:tableStyleId>
              </a:tblPr>
              <a:tblGrid>
                <a:gridCol w="788307">
                  <a:extLst>
                    <a:ext uri="{9D8B030D-6E8A-4147-A177-3AD203B41FA5}">
                      <a16:colId xmlns:a16="http://schemas.microsoft.com/office/drawing/2014/main" val="920028449"/>
                    </a:ext>
                  </a:extLst>
                </a:gridCol>
                <a:gridCol w="1148186">
                  <a:extLst>
                    <a:ext uri="{9D8B030D-6E8A-4147-A177-3AD203B41FA5}">
                      <a16:colId xmlns:a16="http://schemas.microsoft.com/office/drawing/2014/main" val="1691921783"/>
                    </a:ext>
                  </a:extLst>
                </a:gridCol>
                <a:gridCol w="8500001">
                  <a:extLst>
                    <a:ext uri="{9D8B030D-6E8A-4147-A177-3AD203B41FA5}">
                      <a16:colId xmlns:a16="http://schemas.microsoft.com/office/drawing/2014/main" val="3852904375"/>
                    </a:ext>
                  </a:extLst>
                </a:gridCol>
                <a:gridCol w="531250">
                  <a:extLst>
                    <a:ext uri="{9D8B030D-6E8A-4147-A177-3AD203B41FA5}">
                      <a16:colId xmlns:a16="http://schemas.microsoft.com/office/drawing/2014/main" val="2198171032"/>
                    </a:ext>
                  </a:extLst>
                </a:gridCol>
              </a:tblGrid>
              <a:tr h="418786">
                <a:tc>
                  <a:txBody>
                    <a:bodyPr/>
                    <a:lstStyle/>
                    <a:p>
                      <a:pPr marL="0" marR="0">
                        <a:lnSpc>
                          <a:spcPct val="107000"/>
                        </a:lnSpc>
                        <a:spcAft>
                          <a:spcPts val="800"/>
                        </a:spcAft>
                        <a:buNone/>
                      </a:pPr>
                      <a:r>
                        <a:rPr lang="en-US" sz="2400" b="1" kern="100" dirty="0">
                          <a:solidFill>
                            <a:srgbClr val="000000"/>
                          </a:solidFill>
                          <a:effectLst/>
                          <a:latin typeface="Calibri"/>
                          <a:ea typeface="Calibri"/>
                          <a:cs typeface="Times New Roman"/>
                        </a:rPr>
                        <a:t>List</a:t>
                      </a:r>
                      <a:endParaRPr lang="en-US" sz="2400" kern="100" dirty="0">
                        <a:effectLst/>
                        <a:latin typeface="Calibri"/>
                        <a:ea typeface="Calibri"/>
                        <a:cs typeface="Times New Roman"/>
                      </a:endParaRPr>
                    </a:p>
                  </a:txBody>
                  <a:tcPr marL="38100" marR="38100" marT="38100" marB="38100">
                    <a:solidFill>
                      <a:srgbClr val="B4DFFF"/>
                    </a:solidFill>
                  </a:tcPr>
                </a:tc>
                <a:tc>
                  <a:txBody>
                    <a:bodyPr/>
                    <a:lstStyle/>
                    <a:p>
                      <a:pPr marL="0" marR="0">
                        <a:lnSpc>
                          <a:spcPct val="107000"/>
                        </a:lnSpc>
                        <a:spcAft>
                          <a:spcPts val="800"/>
                        </a:spcAft>
                        <a:buNone/>
                      </a:pPr>
                      <a:r>
                        <a:rPr lang="en-US" sz="2400" b="1" kern="100" dirty="0">
                          <a:solidFill>
                            <a:srgbClr val="000000"/>
                          </a:solidFill>
                          <a:effectLst/>
                          <a:latin typeface="Calibri"/>
                          <a:ea typeface="Calibri"/>
                          <a:cs typeface="Times New Roman"/>
                        </a:rPr>
                        <a:t>Code</a:t>
                      </a:r>
                      <a:endParaRPr lang="en-US" sz="2400" kern="100" dirty="0">
                        <a:effectLst/>
                        <a:latin typeface="Calibri"/>
                        <a:ea typeface="Calibri"/>
                        <a:cs typeface="Times New Roman"/>
                      </a:endParaRPr>
                    </a:p>
                  </a:txBody>
                  <a:tcPr marL="38100" marR="38100" marT="38100" marB="38100">
                    <a:solidFill>
                      <a:srgbClr val="B4DFFF"/>
                    </a:solidFill>
                  </a:tcPr>
                </a:tc>
                <a:tc>
                  <a:txBody>
                    <a:bodyPr/>
                    <a:lstStyle/>
                    <a:p>
                      <a:pPr marL="0" marR="0">
                        <a:lnSpc>
                          <a:spcPct val="107000"/>
                        </a:lnSpc>
                        <a:spcAft>
                          <a:spcPts val="800"/>
                        </a:spcAft>
                        <a:buNone/>
                      </a:pPr>
                      <a:r>
                        <a:rPr lang="en-US" sz="2400" b="1" u="sng" kern="100" dirty="0">
                          <a:solidFill>
                            <a:srgbClr val="000000"/>
                          </a:solidFill>
                          <a:effectLst/>
                          <a:latin typeface="Calibri"/>
                          <a:ea typeface="Calibri"/>
                          <a:cs typeface="Times New Roman"/>
                          <a:hlinkClick r:id="rId4"/>
                        </a:rPr>
                        <a:t>Heading</a:t>
                      </a:r>
                      <a:endParaRPr lang="en-US" sz="2400" kern="100" dirty="0">
                        <a:effectLst/>
                        <a:latin typeface="Calibri"/>
                        <a:ea typeface="Calibri"/>
                        <a:cs typeface="Times New Roman"/>
                      </a:endParaRPr>
                    </a:p>
                  </a:txBody>
                  <a:tcPr marL="38100" marR="38100" marT="38100" marB="38100">
                    <a:solidFill>
                      <a:srgbClr val="B4DFFF"/>
                    </a:solidFill>
                  </a:tcPr>
                </a:tc>
                <a:tc>
                  <a:txBody>
                    <a:bodyPr/>
                    <a:lstStyle/>
                    <a:p>
                      <a:pPr marL="0" marR="0">
                        <a:lnSpc>
                          <a:spcPct val="107000"/>
                        </a:lnSpc>
                        <a:spcAft>
                          <a:spcPts val="800"/>
                        </a:spcAft>
                        <a:buNone/>
                      </a:pPr>
                      <a:r>
                        <a:rPr lang="en-US" sz="2400" b="1" kern="100" dirty="0">
                          <a:solidFill>
                            <a:srgbClr val="000000"/>
                          </a:solidFill>
                          <a:effectLst/>
                          <a:latin typeface="Calibri"/>
                          <a:ea typeface="Calibri"/>
                          <a:cs typeface="Times New Roman"/>
                        </a:rPr>
                        <a:t>?</a:t>
                      </a:r>
                      <a:endParaRPr lang="en-US" sz="2400" kern="100" dirty="0">
                        <a:effectLst/>
                        <a:latin typeface="Calibri"/>
                        <a:ea typeface="Calibri"/>
                        <a:cs typeface="Times New Roman"/>
                      </a:endParaRPr>
                    </a:p>
                  </a:txBody>
                  <a:tcPr marL="38100" marR="38100" marT="38100" marB="38100">
                    <a:solidFill>
                      <a:srgbClr val="B4DFFF"/>
                    </a:solidFill>
                  </a:tcPr>
                </a:tc>
                <a:extLst>
                  <a:ext uri="{0D108BD9-81ED-4DB2-BD59-A6C34878D82A}">
                    <a16:rowId xmlns:a16="http://schemas.microsoft.com/office/drawing/2014/main" val="2317600486"/>
                  </a:ext>
                </a:extLst>
              </a:tr>
              <a:tr h="418786">
                <a:tc>
                  <a:txBody>
                    <a:bodyPr/>
                    <a:lstStyle/>
                    <a:p>
                      <a:pPr marL="0" marR="0">
                        <a:lnSpc>
                          <a:spcPct val="107000"/>
                        </a:lnSpc>
                        <a:spcAft>
                          <a:spcPts val="800"/>
                        </a:spcAft>
                        <a:buNone/>
                      </a:pPr>
                      <a:r>
                        <a:rPr lang="en-US" sz="2400" kern="100" dirty="0">
                          <a:solidFill>
                            <a:srgbClr val="000000"/>
                          </a:solidFill>
                          <a:effectLst/>
                          <a:latin typeface="Calibri"/>
                          <a:ea typeface="Calibri"/>
                          <a:cs typeface="Times New Roman"/>
                        </a:rPr>
                        <a:t>196</a:t>
                      </a:r>
                      <a:endParaRPr lang="en-US" sz="2400" kern="100">
                        <a:effectLst/>
                        <a:latin typeface="Calibri"/>
                        <a:ea typeface="Calibri"/>
                        <a:cs typeface="Times New Roman"/>
                      </a:endParaRPr>
                    </a:p>
                  </a:txBody>
                  <a:tcPr marL="38100" marR="38100" marT="38100" marB="38100">
                    <a:solidFill>
                      <a:srgbClr val="DAEFFF"/>
                    </a:solidFill>
                  </a:tcPr>
                </a:tc>
                <a:tc>
                  <a:txBody>
                    <a:bodyPr/>
                    <a:lstStyle/>
                    <a:p>
                      <a:endParaRPr lang="en-US" sz="2400" dirty="0">
                        <a:effectLst/>
                        <a:latin typeface="Calibri"/>
                      </a:endParaRPr>
                    </a:p>
                  </a:txBody>
                  <a:tcPr marL="38100" marR="38100" marT="38100" marB="38100">
                    <a:solidFill>
                      <a:srgbClr val="DAEFFF"/>
                    </a:solidFill>
                  </a:tcPr>
                </a:tc>
                <a:tc>
                  <a:txBody>
                    <a:bodyPr/>
                    <a:lstStyle/>
                    <a:p>
                      <a:pPr marL="0" marR="0">
                        <a:lnSpc>
                          <a:spcPct val="107000"/>
                        </a:lnSpc>
                        <a:spcAft>
                          <a:spcPts val="800"/>
                        </a:spcAft>
                        <a:buNone/>
                      </a:pPr>
                      <a:r>
                        <a:rPr lang="en-US" sz="2400" u="sng" kern="100" dirty="0">
                          <a:solidFill>
                            <a:srgbClr val="000000"/>
                          </a:solidFill>
                          <a:effectLst/>
                          <a:latin typeface="Calibri"/>
                          <a:ea typeface="Calibri"/>
                          <a:cs typeface="Times New Roman"/>
                          <a:hlinkClick r:id="rId5"/>
                        </a:rPr>
                        <a:t>E-publication Accessibility Details</a:t>
                      </a:r>
                      <a:endParaRPr lang="en-US" sz="2400" kern="100" dirty="0">
                        <a:effectLst/>
                        <a:latin typeface="Calibri"/>
                        <a:ea typeface="Calibri"/>
                        <a:cs typeface="Times New Roman"/>
                      </a:endParaRPr>
                    </a:p>
                  </a:txBody>
                  <a:tcPr marL="190500" marR="38100" marT="38100" marB="38100">
                    <a:solidFill>
                      <a:srgbClr val="DAEFFF"/>
                    </a:solidFill>
                  </a:tcPr>
                </a:tc>
                <a:tc>
                  <a:txBody>
                    <a:bodyPr/>
                    <a:lstStyle/>
                    <a:p>
                      <a:pPr marL="0" marR="0">
                        <a:lnSpc>
                          <a:spcPct val="107000"/>
                        </a:lnSpc>
                        <a:spcAft>
                          <a:spcPts val="800"/>
                        </a:spcAft>
                        <a:buNone/>
                      </a:pPr>
                      <a:r>
                        <a:rPr lang="en-US" sz="2400" kern="100" dirty="0">
                          <a:solidFill>
                            <a:srgbClr val="000000"/>
                          </a:solidFill>
                          <a:effectLst/>
                          <a:latin typeface="Segoe UI Symbol"/>
                          <a:ea typeface="Calibri"/>
                          <a:cs typeface="Segoe UI Symbol" panose="020B0502040204020203" pitchFamily="34" charset="0"/>
                        </a:rPr>
                        <a:t>✽</a:t>
                      </a:r>
                      <a:endParaRPr lang="en-US" sz="2400" kern="100" dirty="0">
                        <a:effectLst/>
                        <a:latin typeface="Segoe UI Symbol"/>
                        <a:ea typeface="Calibri"/>
                        <a:cs typeface="Times New Roman" panose="02020603050405020304" pitchFamily="18" charset="0"/>
                      </a:endParaRPr>
                    </a:p>
                  </a:txBody>
                  <a:tcPr marL="38100" marR="38100" marT="38100" marB="38100">
                    <a:solidFill>
                      <a:srgbClr val="DAEFFF"/>
                    </a:solidFill>
                  </a:tcPr>
                </a:tc>
                <a:extLst>
                  <a:ext uri="{0D108BD9-81ED-4DB2-BD59-A6C34878D82A}">
                    <a16:rowId xmlns:a16="http://schemas.microsoft.com/office/drawing/2014/main" val="2895904173"/>
                  </a:ext>
                </a:extLst>
              </a:tr>
              <a:tr h="3695061">
                <a:tc>
                  <a:txBody>
                    <a:bodyPr/>
                    <a:lstStyle/>
                    <a:p>
                      <a:pPr marL="0" marR="0">
                        <a:lnSpc>
                          <a:spcPct val="107000"/>
                        </a:lnSpc>
                        <a:spcAft>
                          <a:spcPts val="800"/>
                        </a:spcAft>
                        <a:buNone/>
                      </a:pPr>
                      <a:r>
                        <a:rPr lang="en-US" sz="2400" kern="100" dirty="0">
                          <a:solidFill>
                            <a:srgbClr val="000000"/>
                          </a:solidFill>
                          <a:effectLst/>
                          <a:latin typeface="Calibri"/>
                          <a:ea typeface="Calibri"/>
                          <a:cs typeface="Times New Roman"/>
                        </a:rPr>
                        <a:t>196</a:t>
                      </a:r>
                      <a:endParaRPr lang="en-US" sz="2400" kern="100" dirty="0">
                        <a:effectLst/>
                        <a:latin typeface="Calibri"/>
                        <a:ea typeface="Calibri"/>
                        <a:cs typeface="Times New Roman"/>
                      </a:endParaRPr>
                    </a:p>
                  </a:txBody>
                  <a:tcPr marL="38100" marR="38100" marT="38100" marB="38100">
                    <a:solidFill>
                      <a:srgbClr val="B4DFFF"/>
                    </a:solidFill>
                  </a:tcPr>
                </a:tc>
                <a:tc>
                  <a:txBody>
                    <a:bodyPr/>
                    <a:lstStyle/>
                    <a:p>
                      <a:pPr marL="0" marR="0">
                        <a:lnSpc>
                          <a:spcPct val="107000"/>
                        </a:lnSpc>
                        <a:spcAft>
                          <a:spcPts val="800"/>
                        </a:spcAft>
                        <a:buNone/>
                      </a:pPr>
                      <a:r>
                        <a:rPr lang="en-US" sz="2400" kern="100" dirty="0">
                          <a:solidFill>
                            <a:srgbClr val="000000"/>
                          </a:solidFill>
                          <a:effectLst/>
                          <a:latin typeface="Calibri"/>
                          <a:ea typeface="Calibri"/>
                          <a:cs typeface="Times New Roman"/>
                        </a:rPr>
                        <a:t>14</a:t>
                      </a:r>
                      <a:endParaRPr lang="en-US" sz="2400" kern="100" dirty="0">
                        <a:effectLst/>
                        <a:latin typeface="Calibri"/>
                        <a:ea typeface="Calibri"/>
                        <a:cs typeface="Times New Roman"/>
                      </a:endParaRPr>
                    </a:p>
                  </a:txBody>
                  <a:tcPr marL="38100" marR="38100" marT="38100" marB="38100">
                    <a:solidFill>
                      <a:srgbClr val="B4DFFF"/>
                    </a:solidFill>
                  </a:tcPr>
                </a:tc>
                <a:tc>
                  <a:txBody>
                    <a:bodyPr/>
                    <a:lstStyle/>
                    <a:p>
                      <a:pPr marL="0" marR="0">
                        <a:lnSpc>
                          <a:spcPct val="107000"/>
                        </a:lnSpc>
                        <a:spcAft>
                          <a:spcPts val="800"/>
                        </a:spcAft>
                        <a:buNone/>
                      </a:pPr>
                      <a:r>
                        <a:rPr lang="en-US" sz="2400" u="sng" kern="100" dirty="0">
                          <a:solidFill>
                            <a:srgbClr val="000000"/>
                          </a:solidFill>
                          <a:effectLst/>
                          <a:latin typeface="Calibri"/>
                          <a:ea typeface="Calibri"/>
                          <a:cs typeface="Times New Roman"/>
                          <a:hlinkClick r:id="rId3"/>
                        </a:rPr>
                        <a:t>Short alternative textual descriptions</a:t>
                      </a:r>
                      <a:br>
                        <a:rPr lang="en-US" sz="2400" kern="100" dirty="0">
                          <a:solidFill>
                            <a:srgbClr val="000000"/>
                          </a:solidFill>
                          <a:effectLst/>
                          <a:latin typeface="Calibri"/>
                          <a:ea typeface="Calibri"/>
                          <a:cs typeface="Times New Roman"/>
                        </a:rPr>
                      </a:br>
                      <a:r>
                        <a:rPr lang="en-US" sz="2400" kern="100" dirty="0">
                          <a:solidFill>
                            <a:srgbClr val="000000"/>
                          </a:solidFill>
                          <a:effectLst/>
                          <a:latin typeface="Calibri"/>
                          <a:ea typeface="Calibri"/>
                          <a:cs typeface="Times New Roman"/>
                        </a:rPr>
                        <a:t>All or substantially all non-text content has short alternative (textual) descriptions, usually provided via alt attributes. Note this applies to normal images (</a:t>
                      </a:r>
                      <a:r>
                        <a:rPr lang="en-US" sz="2400" kern="100" dirty="0" err="1">
                          <a:solidFill>
                            <a:srgbClr val="000000"/>
                          </a:solidFill>
                          <a:effectLst/>
                          <a:latin typeface="Calibri"/>
                          <a:ea typeface="Calibri"/>
                          <a:cs typeface="Times New Roman"/>
                        </a:rPr>
                        <a:t>eg</a:t>
                      </a:r>
                      <a:r>
                        <a:rPr lang="en-US" sz="2400" kern="100" dirty="0">
                          <a:solidFill>
                            <a:srgbClr val="000000"/>
                          </a:solidFill>
                          <a:effectLst/>
                          <a:latin typeface="Calibri"/>
                          <a:ea typeface="Calibri"/>
                          <a:cs typeface="Times New Roman"/>
                        </a:rPr>
                        <a:t> photographs, charts and diagrams) and also to any embedded audio, video etc. Audio and video content should include alternative descriptions suitable for hearing-impaired as well as for visually-impaired readers. (Purely decorative non-text content can be ignored, but the accessibility of resources delivered via a network connection rather than as part of the e-publication package must be included)</a:t>
                      </a:r>
                      <a:endParaRPr lang="en-US" sz="2400" kern="100" dirty="0">
                        <a:effectLst/>
                        <a:latin typeface="Calibri"/>
                        <a:ea typeface="Calibri"/>
                        <a:cs typeface="Times New Roman"/>
                      </a:endParaRPr>
                    </a:p>
                  </a:txBody>
                  <a:tcPr marL="342900" marR="38100" marT="38100" marB="38100">
                    <a:solidFill>
                      <a:srgbClr val="B4DFFF"/>
                    </a:solidFill>
                  </a:tcPr>
                </a:tc>
                <a:tc>
                  <a:txBody>
                    <a:bodyPr/>
                    <a:lstStyle/>
                    <a:p>
                      <a:pPr marL="0" marR="0">
                        <a:lnSpc>
                          <a:spcPct val="107000"/>
                        </a:lnSpc>
                        <a:spcAft>
                          <a:spcPts val="800"/>
                        </a:spcAft>
                        <a:buNone/>
                      </a:pPr>
                      <a:r>
                        <a:rPr lang="en-US" sz="2400" kern="100" dirty="0">
                          <a:solidFill>
                            <a:srgbClr val="000000"/>
                          </a:solidFill>
                          <a:effectLst/>
                          <a:latin typeface="Segoe UI Symbol"/>
                          <a:ea typeface="Calibri"/>
                          <a:cs typeface="Segoe UI Symbol" panose="020B0502040204020203" pitchFamily="34" charset="0"/>
                        </a:rPr>
                        <a:t>✽</a:t>
                      </a:r>
                      <a:endParaRPr lang="en-US" sz="2400" kern="100" dirty="0">
                        <a:effectLst/>
                        <a:latin typeface="Segoe UI Symbol"/>
                        <a:ea typeface="Calibri"/>
                        <a:cs typeface="Times New Roman" panose="02020603050405020304" pitchFamily="18" charset="0"/>
                      </a:endParaRPr>
                    </a:p>
                  </a:txBody>
                  <a:tcPr marL="38100" marR="38100" marT="38100" marB="38100">
                    <a:solidFill>
                      <a:srgbClr val="B4DFFF"/>
                    </a:solidFill>
                  </a:tcPr>
                </a:tc>
                <a:extLst>
                  <a:ext uri="{0D108BD9-81ED-4DB2-BD59-A6C34878D82A}">
                    <a16:rowId xmlns:a16="http://schemas.microsoft.com/office/drawing/2014/main" val="375032367"/>
                  </a:ext>
                </a:extLst>
              </a:tr>
            </a:tbl>
          </a:graphicData>
        </a:graphic>
      </p:graphicFrame>
    </p:spTree>
    <p:extLst>
      <p:ext uri="{BB962C8B-B14F-4D97-AF65-F5344CB8AC3E}">
        <p14:creationId xmlns:p14="http://schemas.microsoft.com/office/powerpoint/2010/main" val="79337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74CDC-F7C8-D03A-60E8-307BEEFFDB5D}"/>
              </a:ext>
            </a:extLst>
          </p:cNvPr>
          <p:cNvSpPr>
            <a:spLocks noGrp="1"/>
          </p:cNvSpPr>
          <p:nvPr>
            <p:ph type="title"/>
          </p:nvPr>
        </p:nvSpPr>
        <p:spPr/>
        <p:txBody>
          <a:bodyPr/>
          <a:lstStyle/>
          <a:p>
            <a:r>
              <a:rPr lang="en-CA" sz="4000" dirty="0"/>
              <a:t>Sample ONIX message with</a:t>
            </a:r>
            <a:br>
              <a:rPr lang="en-CA" sz="4000" dirty="0"/>
            </a:br>
            <a:r>
              <a:rPr lang="en-CA" sz="4000" dirty="0"/>
              <a:t>Accessibility Codes</a:t>
            </a:r>
            <a:endParaRPr lang="en-US" sz="4000" dirty="0"/>
          </a:p>
        </p:txBody>
      </p:sp>
      <p:sp>
        <p:nvSpPr>
          <p:cNvPr id="4" name="Slide Number Placeholder 3">
            <a:extLst>
              <a:ext uri="{FF2B5EF4-FFF2-40B4-BE49-F238E27FC236}">
                <a16:creationId xmlns:a16="http://schemas.microsoft.com/office/drawing/2014/main" id="{7E6884E9-1FB4-0B98-7982-AE1D0ED8F64A}"/>
              </a:ext>
            </a:extLst>
          </p:cNvPr>
          <p:cNvSpPr>
            <a:spLocks noGrp="1"/>
          </p:cNvSpPr>
          <p:nvPr>
            <p:ph type="sldNum" sz="quarter" idx="4"/>
          </p:nvPr>
        </p:nvSpPr>
        <p:spPr/>
        <p:txBody>
          <a:bodyPr/>
          <a:lstStyle/>
          <a:p>
            <a:fld id="{3F2E36C3-801C-9941-8DAC-7010180F48B4}" type="slidenum">
              <a:rPr lang="en-US" smtClean="0"/>
              <a:pPr/>
              <a:t>25</a:t>
            </a:fld>
            <a:endParaRPr lang="en-US" dirty="0"/>
          </a:p>
        </p:txBody>
      </p:sp>
      <p:sp>
        <p:nvSpPr>
          <p:cNvPr id="5" name="Text Placeholder 4">
            <a:extLst>
              <a:ext uri="{FF2B5EF4-FFF2-40B4-BE49-F238E27FC236}">
                <a16:creationId xmlns:a16="http://schemas.microsoft.com/office/drawing/2014/main" id="{D53287BA-371A-0C23-4D7B-DCBAF014CA02}"/>
              </a:ext>
            </a:extLst>
          </p:cNvPr>
          <p:cNvSpPr>
            <a:spLocks noGrp="1"/>
          </p:cNvSpPr>
          <p:nvPr>
            <p:ph type="body" idx="4294967295"/>
          </p:nvPr>
        </p:nvSpPr>
        <p:spPr>
          <a:xfrm>
            <a:off x="219457" y="1644157"/>
            <a:ext cx="11972544" cy="4934990"/>
          </a:xfrm>
        </p:spPr>
        <p:txBody>
          <a:bodyPr/>
          <a:lstStyle/>
          <a:p>
            <a:pPr rtl="0" eaLnBrk="1" latinLnBrk="0" hangingPunct="1"/>
            <a:r>
              <a:rPr lang="en-CA" sz="1400" b="0" kern="1200" dirty="0">
                <a:solidFill>
                  <a:schemeClr val="tx1"/>
                </a:solidFill>
                <a:effectLst/>
              </a:rPr>
              <a:t>&lt;</a:t>
            </a:r>
            <a:r>
              <a:rPr lang="en-CA" sz="1400" b="0" kern="1200" dirty="0" err="1">
                <a:solidFill>
                  <a:schemeClr val="tx1"/>
                </a:solidFill>
                <a:effectLst/>
              </a:rPr>
              <a:t>ProductFormFeature</a:t>
            </a:r>
            <a:r>
              <a:rPr lang="en-CA" sz="1400" b="0" kern="1200" dirty="0">
                <a:solidFill>
                  <a:schemeClr val="tx1"/>
                </a:solidFill>
                <a:effectLst/>
              </a:rPr>
              <a:t>&gt;	</a:t>
            </a:r>
            <a:endParaRPr lang="en-US" sz="1400" dirty="0">
              <a:effectLst/>
            </a:endParaRPr>
          </a:p>
          <a:p>
            <a:pPr rtl="0" eaLnBrk="1" latinLnBrk="0" hangingPunct="1"/>
            <a:r>
              <a:rPr lang="en-CA" sz="1400" b="0" kern="1200" dirty="0">
                <a:solidFill>
                  <a:schemeClr val="tx1"/>
                </a:solidFill>
                <a:effectLst/>
              </a:rPr>
              <a:t>        &lt;</a:t>
            </a:r>
            <a:r>
              <a:rPr lang="en-CA" sz="1400" b="0" kern="1200" dirty="0" err="1">
                <a:solidFill>
                  <a:schemeClr val="tx1"/>
                </a:solidFill>
                <a:effectLst/>
              </a:rPr>
              <a:t>ProductFormFeatureType</a:t>
            </a:r>
            <a:r>
              <a:rPr lang="en-CA" sz="1400" b="0" kern="1200" dirty="0">
                <a:solidFill>
                  <a:schemeClr val="tx1"/>
                </a:solidFill>
                <a:effectLst/>
              </a:rPr>
              <a:t>&gt;09&lt;/</a:t>
            </a:r>
            <a:r>
              <a:rPr lang="en-CA" sz="1400" b="0" kern="1200" dirty="0" err="1">
                <a:solidFill>
                  <a:schemeClr val="tx1"/>
                </a:solidFill>
                <a:effectLst/>
              </a:rPr>
              <a:t>ProductFormFeatureType</a:t>
            </a:r>
            <a:r>
              <a:rPr lang="en-CA" sz="1400" b="0" kern="1200" dirty="0">
                <a:solidFill>
                  <a:schemeClr val="tx1"/>
                </a:solidFill>
                <a:effectLst/>
              </a:rPr>
              <a:t>&gt;	&lt;!-- list 79 indicates it is a value taken from list 196 --&gt;</a:t>
            </a:r>
            <a:endParaRPr lang="en-US" sz="1400" dirty="0">
              <a:effectLst/>
            </a:endParaRPr>
          </a:p>
          <a:p>
            <a:pPr rtl="0" eaLnBrk="1" latinLnBrk="0" hangingPunct="1"/>
            <a:r>
              <a:rPr lang="en-CA" sz="1400" b="0" kern="1200" dirty="0">
                <a:solidFill>
                  <a:schemeClr val="tx1"/>
                </a:solidFill>
                <a:effectLst/>
              </a:rPr>
              <a:t>        &lt;</a:t>
            </a:r>
            <a:r>
              <a:rPr lang="en-CA" sz="1400" b="0" kern="1200" dirty="0" err="1">
                <a:solidFill>
                  <a:schemeClr val="tx1"/>
                </a:solidFill>
                <a:effectLst/>
              </a:rPr>
              <a:t>ProductFormFeatureValue</a:t>
            </a:r>
            <a:r>
              <a:rPr lang="en-CA" sz="1400" b="0" kern="1200" dirty="0">
                <a:solidFill>
                  <a:schemeClr val="tx1"/>
                </a:solidFill>
                <a:effectLst/>
              </a:rPr>
              <a:t>&gt;13&lt;/</a:t>
            </a:r>
            <a:r>
              <a:rPr lang="en-CA" sz="1400" b="0" kern="1200" dirty="0" err="1">
                <a:solidFill>
                  <a:schemeClr val="tx1"/>
                </a:solidFill>
                <a:effectLst/>
              </a:rPr>
              <a:t>ProductFormFeatureValue</a:t>
            </a:r>
            <a:r>
              <a:rPr lang="en-CA" sz="1400" b="0" kern="1200" dirty="0">
                <a:solidFill>
                  <a:schemeClr val="tx1"/>
                </a:solidFill>
                <a:effectLst/>
              </a:rPr>
              <a:t>&gt;	&lt;!-- list 196 Single logical reading order --&gt;</a:t>
            </a:r>
            <a:endParaRPr lang="en-US" sz="1400" dirty="0">
              <a:effectLst/>
            </a:endParaRPr>
          </a:p>
          <a:p>
            <a:pPr rtl="0" eaLnBrk="1" latinLnBrk="0" hangingPunct="1"/>
            <a:r>
              <a:rPr lang="en-CA" sz="1400" b="0" kern="1200" dirty="0">
                <a:solidFill>
                  <a:schemeClr val="tx1"/>
                </a:solidFill>
                <a:effectLst/>
              </a:rPr>
              <a:t>    &lt;/</a:t>
            </a:r>
            <a:r>
              <a:rPr lang="en-CA" sz="1400" b="0" kern="1200" dirty="0" err="1">
                <a:solidFill>
                  <a:schemeClr val="tx1"/>
                </a:solidFill>
                <a:effectLst/>
              </a:rPr>
              <a:t>ProductFormFeature</a:t>
            </a:r>
            <a:r>
              <a:rPr lang="en-CA" sz="1400" b="0" kern="1200" dirty="0">
                <a:solidFill>
                  <a:schemeClr val="tx1"/>
                </a:solidFill>
                <a:effectLst/>
              </a:rPr>
              <a:t>&gt;	</a:t>
            </a:r>
            <a:endParaRPr lang="en-US" sz="1400" dirty="0">
              <a:effectLst/>
            </a:endParaRPr>
          </a:p>
          <a:p>
            <a:pPr rtl="0" eaLnBrk="1" latinLnBrk="0" hangingPunct="1"/>
            <a:r>
              <a:rPr lang="en-CA" sz="1400" b="0" kern="1200" dirty="0">
                <a:solidFill>
                  <a:schemeClr val="tx1"/>
                </a:solidFill>
                <a:effectLst/>
              </a:rPr>
              <a:t>    &lt;</a:t>
            </a:r>
            <a:r>
              <a:rPr lang="en-CA" sz="1400" b="0" kern="1200" dirty="0" err="1">
                <a:solidFill>
                  <a:schemeClr val="tx1"/>
                </a:solidFill>
                <a:effectLst/>
              </a:rPr>
              <a:t>ProductFormFeature</a:t>
            </a:r>
            <a:r>
              <a:rPr lang="en-CA" sz="1400" b="0" kern="1200" dirty="0">
                <a:solidFill>
                  <a:schemeClr val="tx1"/>
                </a:solidFill>
                <a:effectLst/>
              </a:rPr>
              <a:t>&gt;	</a:t>
            </a:r>
            <a:endParaRPr lang="en-US" sz="1400" dirty="0">
              <a:effectLst/>
            </a:endParaRPr>
          </a:p>
          <a:p>
            <a:pPr rtl="0" eaLnBrk="1" latinLnBrk="0" hangingPunct="1"/>
            <a:r>
              <a:rPr lang="en-CA" sz="1400" b="0" kern="1200" dirty="0">
                <a:solidFill>
                  <a:schemeClr val="tx1"/>
                </a:solidFill>
                <a:effectLst/>
              </a:rPr>
              <a:t>        &lt;</a:t>
            </a:r>
            <a:r>
              <a:rPr lang="en-CA" sz="1400" b="0" kern="1200" dirty="0" err="1">
                <a:solidFill>
                  <a:schemeClr val="tx1"/>
                </a:solidFill>
                <a:effectLst/>
              </a:rPr>
              <a:t>ProductFormFeatureType</a:t>
            </a:r>
            <a:r>
              <a:rPr lang="en-CA" sz="1400" b="0" kern="1200" dirty="0">
                <a:solidFill>
                  <a:schemeClr val="tx1"/>
                </a:solidFill>
                <a:effectLst/>
              </a:rPr>
              <a:t>&gt;09&lt;/</a:t>
            </a:r>
            <a:r>
              <a:rPr lang="en-CA" sz="1400" b="0" kern="1200" dirty="0" err="1">
                <a:solidFill>
                  <a:schemeClr val="tx1"/>
                </a:solidFill>
                <a:effectLst/>
              </a:rPr>
              <a:t>ProductFormFeatureType</a:t>
            </a:r>
            <a:r>
              <a:rPr lang="en-CA" sz="1400" b="0" kern="1200" dirty="0">
                <a:solidFill>
                  <a:schemeClr val="tx1"/>
                </a:solidFill>
                <a:effectLst/>
              </a:rPr>
              <a:t>&gt;	&lt;!-- list 79 indicates it is a value taken from list 196 --&gt;</a:t>
            </a:r>
            <a:endParaRPr lang="en-US" sz="1400" dirty="0">
              <a:effectLst/>
            </a:endParaRPr>
          </a:p>
          <a:p>
            <a:pPr rtl="0" eaLnBrk="1" latinLnBrk="0" hangingPunct="1"/>
            <a:r>
              <a:rPr lang="en-CA" sz="1400" b="0" kern="1200" dirty="0">
                <a:solidFill>
                  <a:schemeClr val="tx1"/>
                </a:solidFill>
                <a:effectLst/>
              </a:rPr>
              <a:t>        &lt;</a:t>
            </a:r>
            <a:r>
              <a:rPr lang="en-CA" sz="1400" b="0" kern="1200" dirty="0" err="1">
                <a:solidFill>
                  <a:schemeClr val="tx1"/>
                </a:solidFill>
                <a:effectLst/>
              </a:rPr>
              <a:t>ProductFormFeatureValue</a:t>
            </a:r>
            <a:r>
              <a:rPr lang="en-CA" sz="1400" b="0" kern="1200" dirty="0">
                <a:solidFill>
                  <a:schemeClr val="tx1"/>
                </a:solidFill>
                <a:effectLst/>
              </a:rPr>
              <a:t>&gt;14&lt;/</a:t>
            </a:r>
            <a:r>
              <a:rPr lang="en-CA" sz="1400" b="0" kern="1200" dirty="0" err="1">
                <a:solidFill>
                  <a:schemeClr val="tx1"/>
                </a:solidFill>
                <a:effectLst/>
              </a:rPr>
              <a:t>ProductFormFeatureValue</a:t>
            </a:r>
            <a:r>
              <a:rPr lang="en-CA" sz="1400" b="0" kern="1200" dirty="0">
                <a:solidFill>
                  <a:schemeClr val="tx1"/>
                </a:solidFill>
                <a:effectLst/>
              </a:rPr>
              <a:t>&gt;	&lt;!-- list 196 Images have short alternative descriptions --&gt;</a:t>
            </a:r>
            <a:endParaRPr lang="en-US" sz="1400" dirty="0">
              <a:effectLst/>
            </a:endParaRPr>
          </a:p>
          <a:p>
            <a:pPr rtl="0" eaLnBrk="1" latinLnBrk="0" hangingPunct="1"/>
            <a:r>
              <a:rPr lang="en-CA" sz="1400" b="0" kern="1200" dirty="0">
                <a:solidFill>
                  <a:schemeClr val="tx1"/>
                </a:solidFill>
                <a:effectLst/>
              </a:rPr>
              <a:t>    &lt;/</a:t>
            </a:r>
            <a:r>
              <a:rPr lang="en-CA" sz="1400" b="0" kern="1200" dirty="0" err="1">
                <a:solidFill>
                  <a:schemeClr val="tx1"/>
                </a:solidFill>
                <a:effectLst/>
              </a:rPr>
              <a:t>ProductFormFeature</a:t>
            </a:r>
            <a:r>
              <a:rPr lang="en-CA" sz="1400" b="0" kern="1200" dirty="0">
                <a:solidFill>
                  <a:schemeClr val="tx1"/>
                </a:solidFill>
                <a:effectLst/>
              </a:rPr>
              <a:t>&gt;</a:t>
            </a:r>
            <a:endParaRPr lang="en-US" sz="1400" dirty="0">
              <a:effectLst/>
            </a:endParaRPr>
          </a:p>
          <a:p>
            <a:pPr rtl="0" eaLnBrk="1" latinLnBrk="0" hangingPunct="1"/>
            <a:r>
              <a:rPr lang="en-CA" sz="1400" b="0" kern="1200" dirty="0">
                <a:solidFill>
                  <a:schemeClr val="tx1"/>
                </a:solidFill>
                <a:effectLst/>
              </a:rPr>
              <a:t>    &lt;</a:t>
            </a:r>
            <a:r>
              <a:rPr lang="en-CA" sz="1400" b="0" kern="1200" dirty="0" err="1">
                <a:solidFill>
                  <a:schemeClr val="tx1"/>
                </a:solidFill>
                <a:effectLst/>
              </a:rPr>
              <a:t>ProductFormFeature</a:t>
            </a:r>
            <a:r>
              <a:rPr lang="en-CA" sz="1400" b="0" kern="1200" dirty="0">
                <a:solidFill>
                  <a:schemeClr val="tx1"/>
                </a:solidFill>
                <a:effectLst/>
              </a:rPr>
              <a:t>&gt;	</a:t>
            </a:r>
            <a:endParaRPr lang="en-US" sz="1400" dirty="0">
              <a:effectLst/>
            </a:endParaRPr>
          </a:p>
          <a:p>
            <a:pPr rtl="0" eaLnBrk="1" latinLnBrk="0" hangingPunct="1"/>
            <a:r>
              <a:rPr lang="en-CA" sz="1400" b="0" kern="1200" dirty="0">
                <a:solidFill>
                  <a:schemeClr val="tx1"/>
                </a:solidFill>
                <a:effectLst/>
              </a:rPr>
              <a:t>        &lt;</a:t>
            </a:r>
            <a:r>
              <a:rPr lang="en-CA" sz="1400" b="0" kern="1200" dirty="0" err="1">
                <a:solidFill>
                  <a:schemeClr val="tx1"/>
                </a:solidFill>
                <a:effectLst/>
              </a:rPr>
              <a:t>ProductFormFeatureType</a:t>
            </a:r>
            <a:r>
              <a:rPr lang="en-CA" sz="1400" b="0" kern="1200" dirty="0">
                <a:solidFill>
                  <a:schemeClr val="tx1"/>
                </a:solidFill>
                <a:effectLst/>
              </a:rPr>
              <a:t>&gt;09&lt;/</a:t>
            </a:r>
            <a:r>
              <a:rPr lang="en-CA" sz="1400" b="0" kern="1200" dirty="0" err="1">
                <a:solidFill>
                  <a:schemeClr val="tx1"/>
                </a:solidFill>
                <a:effectLst/>
              </a:rPr>
              <a:t>ProductFormFeatureType</a:t>
            </a:r>
            <a:r>
              <a:rPr lang="en-CA" sz="1400" b="0" kern="1200" dirty="0">
                <a:solidFill>
                  <a:schemeClr val="tx1"/>
                </a:solidFill>
                <a:effectLst/>
              </a:rPr>
              <a:t>&gt;	&lt;!-- list 79 indicates it is a value taken from list 196 --&gt;</a:t>
            </a:r>
            <a:endParaRPr lang="en-US" sz="1400" dirty="0">
              <a:effectLst/>
            </a:endParaRPr>
          </a:p>
          <a:p>
            <a:pPr rtl="0" eaLnBrk="1" latinLnBrk="0" hangingPunct="1"/>
            <a:r>
              <a:rPr lang="en-CA" sz="1400" b="0" kern="1200" dirty="0">
                <a:solidFill>
                  <a:schemeClr val="tx1"/>
                </a:solidFill>
                <a:effectLst/>
              </a:rPr>
              <a:t>        &lt;</a:t>
            </a:r>
            <a:r>
              <a:rPr lang="en-CA" sz="1400" b="0" kern="1200" dirty="0" err="1">
                <a:solidFill>
                  <a:schemeClr val="tx1"/>
                </a:solidFill>
                <a:effectLst/>
              </a:rPr>
              <a:t>ProductFormFeatureValue</a:t>
            </a:r>
            <a:r>
              <a:rPr lang="en-CA" sz="1400" b="0" kern="1200" dirty="0">
                <a:solidFill>
                  <a:schemeClr val="tx1"/>
                </a:solidFill>
                <a:effectLst/>
              </a:rPr>
              <a:t>&gt;76&lt;/</a:t>
            </a:r>
            <a:r>
              <a:rPr lang="en-CA" sz="1400" b="0" kern="1200" dirty="0" err="1">
                <a:solidFill>
                  <a:schemeClr val="tx1"/>
                </a:solidFill>
                <a:effectLst/>
              </a:rPr>
              <a:t>ProductFormFeatureValue</a:t>
            </a:r>
            <a:r>
              <a:rPr lang="en-CA" sz="1400" b="0" kern="1200" dirty="0">
                <a:solidFill>
                  <a:schemeClr val="tx1"/>
                </a:solidFill>
                <a:effectLst/>
              </a:rPr>
              <a:t>&gt;	&lt;!-- list 196 publisher claiming EAA exception 2 - Disproportionate burden  --&gt;</a:t>
            </a:r>
            <a:endParaRPr lang="en-US" sz="1400" dirty="0">
              <a:effectLst/>
            </a:endParaRPr>
          </a:p>
          <a:p>
            <a:pPr rtl="0" eaLnBrk="1" latinLnBrk="0" hangingPunct="1"/>
            <a:r>
              <a:rPr lang="en-CA" sz="1400" b="0" kern="1200" dirty="0">
                <a:solidFill>
                  <a:schemeClr val="tx1"/>
                </a:solidFill>
                <a:effectLst/>
              </a:rPr>
              <a:t>    &lt;/</a:t>
            </a:r>
            <a:r>
              <a:rPr lang="en-CA" sz="1400" b="0" kern="1200" dirty="0" err="1">
                <a:solidFill>
                  <a:schemeClr val="tx1"/>
                </a:solidFill>
                <a:effectLst/>
              </a:rPr>
              <a:t>ProductFormFeature</a:t>
            </a:r>
            <a:r>
              <a:rPr lang="en-CA" sz="1400" b="0" kern="1200" dirty="0">
                <a:solidFill>
                  <a:schemeClr val="tx1"/>
                </a:solidFill>
                <a:effectLst/>
              </a:rPr>
              <a:t>&gt;</a:t>
            </a:r>
            <a:endParaRPr lang="en-US" sz="1400" dirty="0">
              <a:effectLst/>
            </a:endParaRPr>
          </a:p>
          <a:p>
            <a:pPr rtl="0" eaLnBrk="1" latinLnBrk="0" hangingPunct="1"/>
            <a:r>
              <a:rPr lang="en-CA" sz="1400" b="0" kern="1200" dirty="0">
                <a:solidFill>
                  <a:schemeClr val="tx1"/>
                </a:solidFill>
                <a:effectLst/>
              </a:rPr>
              <a:t>    &lt;</a:t>
            </a:r>
            <a:r>
              <a:rPr lang="en-CA" sz="1400" b="0" kern="1200" dirty="0" err="1">
                <a:solidFill>
                  <a:schemeClr val="tx1"/>
                </a:solidFill>
                <a:effectLst/>
              </a:rPr>
              <a:t>ProductFormFeature</a:t>
            </a:r>
            <a:r>
              <a:rPr lang="en-CA" sz="1400" b="0" kern="1200" dirty="0">
                <a:solidFill>
                  <a:schemeClr val="tx1"/>
                </a:solidFill>
                <a:effectLst/>
              </a:rPr>
              <a:t>&gt;	</a:t>
            </a:r>
            <a:endParaRPr lang="en-US" sz="1400" dirty="0">
              <a:effectLst/>
            </a:endParaRPr>
          </a:p>
          <a:p>
            <a:pPr rtl="0" eaLnBrk="1" latinLnBrk="0" hangingPunct="1"/>
            <a:r>
              <a:rPr lang="en-CA" sz="1400" b="0" kern="1200" dirty="0">
                <a:solidFill>
                  <a:schemeClr val="tx1"/>
                </a:solidFill>
                <a:effectLst/>
              </a:rPr>
              <a:t>        &lt;</a:t>
            </a:r>
            <a:r>
              <a:rPr lang="en-CA" sz="1400" b="0" kern="1200" dirty="0" err="1">
                <a:solidFill>
                  <a:schemeClr val="tx1"/>
                </a:solidFill>
                <a:effectLst/>
              </a:rPr>
              <a:t>ProductFormFeatureType</a:t>
            </a:r>
            <a:r>
              <a:rPr lang="en-CA" sz="1400" b="0" kern="1200" dirty="0">
                <a:solidFill>
                  <a:schemeClr val="tx1"/>
                </a:solidFill>
                <a:effectLst/>
              </a:rPr>
              <a:t>&gt;09&lt;/</a:t>
            </a:r>
            <a:r>
              <a:rPr lang="en-CA" sz="1400" b="0" kern="1200" dirty="0" err="1">
                <a:solidFill>
                  <a:schemeClr val="tx1"/>
                </a:solidFill>
                <a:effectLst/>
              </a:rPr>
              <a:t>ProductFormFeatureType</a:t>
            </a:r>
            <a:r>
              <a:rPr lang="en-CA" sz="1400" b="0" kern="1200" dirty="0">
                <a:solidFill>
                  <a:schemeClr val="tx1"/>
                </a:solidFill>
                <a:effectLst/>
              </a:rPr>
              <a:t>&gt;	&lt;!-- list 79 indicates it is a value taken from list 196 --&gt;</a:t>
            </a:r>
            <a:endParaRPr lang="en-US" sz="1400" dirty="0">
              <a:effectLst/>
            </a:endParaRPr>
          </a:p>
          <a:p>
            <a:pPr rtl="0" eaLnBrk="1" latinLnBrk="0" hangingPunct="1"/>
            <a:r>
              <a:rPr lang="en-CA" sz="1400" b="0" kern="1200" dirty="0">
                <a:solidFill>
                  <a:schemeClr val="tx1"/>
                </a:solidFill>
                <a:effectLst/>
              </a:rPr>
              <a:t>        &lt;</a:t>
            </a:r>
            <a:r>
              <a:rPr lang="en-CA" sz="1400" b="0" kern="1200" dirty="0" err="1">
                <a:solidFill>
                  <a:schemeClr val="tx1"/>
                </a:solidFill>
                <a:effectLst/>
              </a:rPr>
              <a:t>ProductFormFeatureValue</a:t>
            </a:r>
            <a:r>
              <a:rPr lang="en-CA" sz="1400" b="0" kern="1200" dirty="0">
                <a:solidFill>
                  <a:schemeClr val="tx1"/>
                </a:solidFill>
                <a:effectLst/>
              </a:rPr>
              <a:t>&gt;92&lt;/</a:t>
            </a:r>
            <a:r>
              <a:rPr lang="en-CA" sz="1400" b="0" kern="1200" dirty="0" err="1">
                <a:solidFill>
                  <a:schemeClr val="tx1"/>
                </a:solidFill>
                <a:effectLst/>
              </a:rPr>
              <a:t>ProductFormFeatureValue</a:t>
            </a:r>
            <a:r>
              <a:rPr lang="en-CA" sz="1400" b="0" kern="1200" dirty="0">
                <a:solidFill>
                  <a:schemeClr val="tx1"/>
                </a:solidFill>
                <a:effectLst/>
              </a:rPr>
              <a:t>&gt;	&lt;!-- list 196 Accessibility addendum for additional information not described in codes or where clarity is required--&gt;</a:t>
            </a:r>
            <a:endParaRPr lang="en-US" sz="1400" dirty="0">
              <a:effectLst/>
            </a:endParaRPr>
          </a:p>
        </p:txBody>
      </p:sp>
    </p:spTree>
    <p:extLst>
      <p:ext uri="{BB962C8B-B14F-4D97-AF65-F5344CB8AC3E}">
        <p14:creationId xmlns:p14="http://schemas.microsoft.com/office/powerpoint/2010/main" val="4028742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ADC3-11FB-64CA-5A83-C2074AD190A7}"/>
              </a:ext>
            </a:extLst>
          </p:cNvPr>
          <p:cNvSpPr>
            <a:spLocks noGrp="1"/>
          </p:cNvSpPr>
          <p:nvPr>
            <p:ph type="title"/>
          </p:nvPr>
        </p:nvSpPr>
        <p:spPr/>
        <p:txBody>
          <a:bodyPr/>
          <a:lstStyle/>
          <a:p>
            <a:r>
              <a:rPr lang="en-CA" dirty="0"/>
              <a:t>Presenting Accessibility Metadata to the End User</a:t>
            </a:r>
          </a:p>
        </p:txBody>
      </p:sp>
      <p:sp>
        <p:nvSpPr>
          <p:cNvPr id="3" name="Content Placeholder 2">
            <a:extLst>
              <a:ext uri="{FF2B5EF4-FFF2-40B4-BE49-F238E27FC236}">
                <a16:creationId xmlns:a16="http://schemas.microsoft.com/office/drawing/2014/main" id="{B8B9815C-2B7F-2DCE-0452-BE221D8C87F2}"/>
              </a:ext>
            </a:extLst>
          </p:cNvPr>
          <p:cNvSpPr>
            <a:spLocks noGrp="1"/>
          </p:cNvSpPr>
          <p:nvPr>
            <p:ph sz="half" idx="2"/>
          </p:nvPr>
        </p:nvSpPr>
        <p:spPr/>
        <p:txBody>
          <a:bodyPr/>
          <a:lstStyle/>
          <a:p>
            <a:pPr marL="0" indent="0">
              <a:buNone/>
            </a:pPr>
            <a:r>
              <a:rPr lang="en-US" sz="2800" b="1" dirty="0">
                <a:ea typeface="+mn-lt"/>
                <a:cs typeface="+mn-lt"/>
              </a:rPr>
              <a:t>341 0#</a:t>
            </a:r>
            <a:r>
              <a:rPr lang="en-US" sz="2800" dirty="0">
                <a:ea typeface="+mn-lt"/>
                <a:cs typeface="+mn-lt"/>
              </a:rPr>
              <a:t> </a:t>
            </a:r>
            <a:r>
              <a:rPr lang="en-US" sz="2800" b="1" dirty="0">
                <a:ea typeface="+mn-lt"/>
                <a:cs typeface="+mn-lt"/>
              </a:rPr>
              <a:t>$</a:t>
            </a:r>
            <a:r>
              <a:rPr lang="en-US" sz="2800" b="1" dirty="0" err="1">
                <a:ea typeface="+mn-lt"/>
                <a:cs typeface="+mn-lt"/>
              </a:rPr>
              <a:t>a</a:t>
            </a:r>
            <a:r>
              <a:rPr lang="en-US" sz="2800" dirty="0" err="1">
                <a:ea typeface="+mn-lt"/>
                <a:cs typeface="+mn-lt"/>
              </a:rPr>
              <a:t>textual</a:t>
            </a:r>
            <a:r>
              <a:rPr lang="en-US" sz="2800" b="1" dirty="0" err="1">
                <a:ea typeface="+mn-lt"/>
                <a:cs typeface="+mn-lt"/>
              </a:rPr>
              <a:t>$b</a:t>
            </a:r>
            <a:r>
              <a:rPr lang="en-US" sz="2800" dirty="0" err="1">
                <a:ea typeface="+mn-lt"/>
                <a:cs typeface="+mn-lt"/>
              </a:rPr>
              <a:t>displayTransformability</a:t>
            </a:r>
            <a:r>
              <a:rPr lang="en-US" sz="2800" b="1" dirty="0" err="1">
                <a:ea typeface="+mn-lt"/>
                <a:cs typeface="+mn-lt"/>
              </a:rPr>
              <a:t>$b</a:t>
            </a:r>
            <a:r>
              <a:rPr lang="en-US" sz="2800" dirty="0" err="1">
                <a:ea typeface="+mn-lt"/>
                <a:cs typeface="+mn-lt"/>
              </a:rPr>
              <a:t>pageBreakMarkers</a:t>
            </a:r>
            <a:r>
              <a:rPr lang="en-US" sz="2800" dirty="0">
                <a:ea typeface="+mn-lt"/>
                <a:cs typeface="+mn-lt"/>
              </a:rPr>
              <a:t> </a:t>
            </a:r>
            <a:r>
              <a:rPr lang="en-US" sz="2800" b="1" dirty="0">
                <a:ea typeface="+mn-lt"/>
                <a:cs typeface="+mn-lt"/>
              </a:rPr>
              <a:t>$b</a:t>
            </a:r>
            <a:r>
              <a:rPr lang="en-US" sz="2800" dirty="0">
                <a:ea typeface="+mn-lt"/>
                <a:cs typeface="+mn-lt"/>
              </a:rPr>
              <a:t>tableOfContents</a:t>
            </a:r>
            <a:r>
              <a:rPr lang="en-US" sz="2800" b="1" dirty="0">
                <a:ea typeface="+mn-lt"/>
                <a:cs typeface="+mn-lt"/>
              </a:rPr>
              <a:t>$b</a:t>
            </a:r>
            <a:r>
              <a:rPr lang="en-US" sz="2800" dirty="0">
                <a:ea typeface="+mn-lt"/>
                <a:cs typeface="+mn-lt"/>
              </a:rPr>
              <a:t>readingOrder</a:t>
            </a:r>
            <a:r>
              <a:rPr lang="en-US" sz="2800" b="1" dirty="0">
                <a:ea typeface="+mn-lt"/>
                <a:cs typeface="+mn-lt"/>
              </a:rPr>
              <a:t>$2</a:t>
            </a:r>
            <a:r>
              <a:rPr lang="en-US" sz="2800" dirty="0">
                <a:ea typeface="+mn-lt"/>
                <a:cs typeface="+mn-lt"/>
              </a:rPr>
              <a:t>sapdv</a:t>
            </a:r>
          </a:p>
          <a:p>
            <a:pPr marL="0" indent="0">
              <a:buNone/>
            </a:pPr>
            <a:r>
              <a:rPr lang="en-US" sz="2800" b="1" dirty="0">
                <a:ea typeface="+mn-lt"/>
                <a:cs typeface="+mn-lt"/>
              </a:rPr>
              <a:t>341 0# $a</a:t>
            </a:r>
            <a:r>
              <a:rPr lang="en-US" sz="2800" dirty="0">
                <a:ea typeface="+mn-lt"/>
                <a:cs typeface="+mn-lt"/>
              </a:rPr>
              <a:t>visual</a:t>
            </a:r>
            <a:r>
              <a:rPr lang="en-US" sz="2800" b="1" dirty="0">
                <a:ea typeface="+mn-lt"/>
                <a:cs typeface="+mn-lt"/>
              </a:rPr>
              <a:t>$b</a:t>
            </a:r>
            <a:r>
              <a:rPr lang="en-US" sz="2800" dirty="0">
                <a:ea typeface="+mn-lt"/>
                <a:cs typeface="+mn-lt"/>
              </a:rPr>
              <a:t>alternativeText</a:t>
            </a:r>
            <a:r>
              <a:rPr lang="en-US" sz="2800" b="1" dirty="0">
                <a:ea typeface="+mn-lt"/>
                <a:cs typeface="+mn-lt"/>
              </a:rPr>
              <a:t>$2</a:t>
            </a:r>
            <a:r>
              <a:rPr lang="en-US" sz="2800" dirty="0">
                <a:ea typeface="+mn-lt"/>
                <a:cs typeface="+mn-lt"/>
              </a:rPr>
              <a:t>sapdv</a:t>
            </a:r>
          </a:p>
          <a:p>
            <a:pPr marL="0" indent="0">
              <a:buNone/>
            </a:pPr>
            <a:endParaRPr lang="en-US" sz="4000" dirty="0">
              <a:ea typeface="+mn-lt"/>
              <a:cs typeface="+mn-lt"/>
            </a:endParaRPr>
          </a:p>
          <a:p>
            <a:pPr marL="0" indent="0">
              <a:lnSpc>
                <a:spcPct val="100000"/>
              </a:lnSpc>
              <a:buNone/>
            </a:pPr>
            <a:r>
              <a:rPr lang="en-US" sz="2800" b="1" dirty="0">
                <a:ea typeface="+mn-lt"/>
                <a:cs typeface="+mn-lt"/>
              </a:rPr>
              <a:t>532</a:t>
            </a:r>
            <a:r>
              <a:rPr lang="en-US" sz="2800" dirty="0">
                <a:ea typeface="+mn-lt"/>
                <a:cs typeface="+mn-lt"/>
              </a:rPr>
              <a:t> </a:t>
            </a:r>
            <a:r>
              <a:rPr lang="en-US" sz="2800" b="1" dirty="0">
                <a:ea typeface="+mn-lt"/>
                <a:cs typeface="+mn-lt"/>
              </a:rPr>
              <a:t>##</a:t>
            </a:r>
            <a:r>
              <a:rPr lang="en-US" sz="2800" dirty="0">
                <a:ea typeface="+mn-lt"/>
                <a:cs typeface="+mn-lt"/>
              </a:rPr>
              <a:t> </a:t>
            </a:r>
            <a:r>
              <a:rPr lang="en-US" sz="2800" b="1" dirty="0">
                <a:ea typeface="+mn-lt"/>
                <a:cs typeface="+mn-lt"/>
              </a:rPr>
              <a:t>$</a:t>
            </a:r>
            <a:r>
              <a:rPr lang="en-US" sz="2800" b="1" dirty="0" err="1">
                <a:ea typeface="+mn-lt"/>
                <a:cs typeface="+mn-lt"/>
              </a:rPr>
              <a:t>a</a:t>
            </a:r>
            <a:r>
              <a:rPr lang="en-US" sz="2800" dirty="0" err="1">
                <a:ea typeface="+mn-lt"/>
                <a:cs typeface="+mn-lt"/>
              </a:rPr>
              <a:t>Compliant</a:t>
            </a:r>
            <a:r>
              <a:rPr lang="en-US" sz="2800" dirty="0">
                <a:ea typeface="+mn-lt"/>
                <a:cs typeface="+mn-lt"/>
              </a:rPr>
              <a:t> with Level AA of the Web Content Accessibility Guidelines. Content is displayed as HTML full text which can easily be resized or read with assistive technology, with mark-up that allows screen readers and keyboard-only users to navigate easily.</a:t>
            </a:r>
            <a:endParaRPr lang="en-US" sz="2800" dirty="0"/>
          </a:p>
        </p:txBody>
      </p:sp>
      <p:sp>
        <p:nvSpPr>
          <p:cNvPr id="4" name="Slide Number Placeholder 3">
            <a:extLst>
              <a:ext uri="{FF2B5EF4-FFF2-40B4-BE49-F238E27FC236}">
                <a16:creationId xmlns:a16="http://schemas.microsoft.com/office/drawing/2014/main" id="{DB355FF8-5FD7-F8B6-4CE0-8CADC7D91677}"/>
              </a:ext>
            </a:extLst>
          </p:cNvPr>
          <p:cNvSpPr>
            <a:spLocks noGrp="1"/>
          </p:cNvSpPr>
          <p:nvPr>
            <p:ph type="sldNum" sz="quarter" idx="4"/>
          </p:nvPr>
        </p:nvSpPr>
        <p:spPr/>
        <p:txBody>
          <a:bodyPr/>
          <a:lstStyle/>
          <a:p>
            <a:fld id="{3F2E36C3-801C-9941-8DAC-7010180F48B4}" type="slidenum">
              <a:rPr lang="en-US" smtClean="0"/>
              <a:pPr/>
              <a:t>26</a:t>
            </a:fld>
            <a:endParaRPr lang="en-US" dirty="0"/>
          </a:p>
        </p:txBody>
      </p:sp>
    </p:spTree>
    <p:extLst>
      <p:ext uri="{BB962C8B-B14F-4D97-AF65-F5344CB8AC3E}">
        <p14:creationId xmlns:p14="http://schemas.microsoft.com/office/powerpoint/2010/main" val="3812706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D5AA1-2372-0F76-83C5-1265193388B5}"/>
              </a:ext>
            </a:extLst>
          </p:cNvPr>
          <p:cNvSpPr>
            <a:spLocks noGrp="1"/>
          </p:cNvSpPr>
          <p:nvPr>
            <p:ph type="title"/>
          </p:nvPr>
        </p:nvSpPr>
        <p:spPr/>
        <p:txBody>
          <a:bodyPr/>
          <a:lstStyle/>
          <a:p>
            <a:r>
              <a:rPr lang="en-CA" dirty="0"/>
              <a:t>Display Techniques</a:t>
            </a:r>
          </a:p>
        </p:txBody>
      </p:sp>
      <p:sp>
        <p:nvSpPr>
          <p:cNvPr id="3" name="Content Placeholder 2">
            <a:extLst>
              <a:ext uri="{FF2B5EF4-FFF2-40B4-BE49-F238E27FC236}">
                <a16:creationId xmlns:a16="http://schemas.microsoft.com/office/drawing/2014/main" id="{151D1F39-57D5-1191-26C4-760961B221A8}"/>
              </a:ext>
            </a:extLst>
          </p:cNvPr>
          <p:cNvSpPr>
            <a:spLocks noGrp="1"/>
          </p:cNvSpPr>
          <p:nvPr>
            <p:ph sz="half" idx="2"/>
          </p:nvPr>
        </p:nvSpPr>
        <p:spPr/>
        <p:txBody>
          <a:bodyPr/>
          <a:lstStyle/>
          <a:p>
            <a:pPr marL="0" indent="0">
              <a:buNone/>
            </a:pPr>
            <a:r>
              <a:rPr lang="en-US" sz="2800" b="1" dirty="0">
                <a:ea typeface="+mn-lt"/>
                <a:cs typeface="+mn-lt"/>
              </a:rPr>
              <a:t>341 0# $a</a:t>
            </a:r>
            <a:r>
              <a:rPr lang="en-US" sz="2800" dirty="0">
                <a:ea typeface="+mn-lt"/>
                <a:cs typeface="+mn-lt"/>
              </a:rPr>
              <a:t>visual</a:t>
            </a:r>
            <a:r>
              <a:rPr lang="en-US" sz="2800" b="1" dirty="0">
                <a:ea typeface="+mn-lt"/>
                <a:cs typeface="+mn-lt"/>
              </a:rPr>
              <a:t>$b</a:t>
            </a:r>
            <a:r>
              <a:rPr lang="en-US" sz="2800" dirty="0">
                <a:ea typeface="+mn-lt"/>
                <a:cs typeface="+mn-lt"/>
              </a:rPr>
              <a:t>alternativeText</a:t>
            </a:r>
            <a:r>
              <a:rPr lang="en-US" sz="2800" b="1" dirty="0">
                <a:ea typeface="+mn-lt"/>
                <a:cs typeface="+mn-lt"/>
              </a:rPr>
              <a:t>$2</a:t>
            </a:r>
            <a:r>
              <a:rPr lang="en-US" sz="2800" dirty="0">
                <a:ea typeface="+mn-lt"/>
                <a:cs typeface="+mn-lt"/>
              </a:rPr>
              <a:t>sapdv</a:t>
            </a:r>
          </a:p>
          <a:p>
            <a:r>
              <a:rPr lang="en-CA" sz="2800" b="1" dirty="0"/>
              <a:t>Possible display: </a:t>
            </a:r>
            <a:r>
              <a:rPr lang="en-CA" sz="2800" dirty="0"/>
              <a:t>Alternative text</a:t>
            </a:r>
          </a:p>
          <a:p>
            <a:endParaRPr lang="en-US" sz="2800" b="1" dirty="0">
              <a:ea typeface="+mn-lt"/>
              <a:cs typeface="+mn-lt"/>
            </a:endParaRPr>
          </a:p>
          <a:p>
            <a:r>
              <a:rPr lang="en-US" sz="2800" b="1" dirty="0">
                <a:ea typeface="+mn-lt"/>
                <a:cs typeface="+mn-lt"/>
              </a:rPr>
              <a:t>341 0# $</a:t>
            </a:r>
            <a:r>
              <a:rPr lang="en-US" sz="2800" b="1" dirty="0" err="1">
                <a:ea typeface="+mn-lt"/>
                <a:cs typeface="+mn-lt"/>
              </a:rPr>
              <a:t>a</a:t>
            </a:r>
            <a:r>
              <a:rPr lang="en-US" sz="2800" dirty="0" err="1">
                <a:ea typeface="+mn-lt"/>
                <a:cs typeface="+mn-lt"/>
              </a:rPr>
              <a:t>visual</a:t>
            </a:r>
            <a:r>
              <a:rPr lang="en-US" sz="2800" b="1" dirty="0" err="1">
                <a:ea typeface="+mn-lt"/>
                <a:cs typeface="+mn-lt"/>
              </a:rPr>
              <a:t>$b</a:t>
            </a:r>
            <a:r>
              <a:rPr lang="en-US" sz="2800" dirty="0">
                <a:ea typeface="+mn-lt"/>
                <a:cs typeface="+mn-lt"/>
              </a:rPr>
              <a:t>[List 196, Code14]</a:t>
            </a:r>
            <a:r>
              <a:rPr lang="en-US" sz="2800" b="1" dirty="0">
                <a:ea typeface="+mn-lt"/>
                <a:cs typeface="+mn-lt"/>
              </a:rPr>
              <a:t>$2</a:t>
            </a:r>
            <a:r>
              <a:rPr lang="en-US" sz="2800" dirty="0">
                <a:ea typeface="+mn-lt"/>
                <a:cs typeface="+mn-lt"/>
              </a:rPr>
              <a:t>onix</a:t>
            </a:r>
          </a:p>
          <a:p>
            <a:r>
              <a:rPr lang="en-CA" sz="2800" b="1" dirty="0"/>
              <a:t>Possible display: </a:t>
            </a:r>
            <a:r>
              <a:rPr lang="en-CA" sz="2800" dirty="0"/>
              <a:t>Short alternative descriptions</a:t>
            </a:r>
          </a:p>
          <a:p>
            <a:endParaRPr lang="en-CA" sz="2800" dirty="0"/>
          </a:p>
          <a:p>
            <a:r>
              <a:rPr lang="en-US" sz="2800" b="1" i="1" dirty="0"/>
              <a:t>Accessibility Metadata Display Guide for Digital Publications </a:t>
            </a:r>
          </a:p>
          <a:p>
            <a:r>
              <a:rPr lang="en-CA" sz="2800" i="1" dirty="0" err="1"/>
              <a:t>alternativeText</a:t>
            </a:r>
            <a:r>
              <a:rPr lang="en-CA" sz="2800" i="1" dirty="0"/>
              <a:t>, </a:t>
            </a:r>
            <a:r>
              <a:rPr lang="en-CA" sz="2800" i="1" dirty="0" err="1"/>
              <a:t>longDescription</a:t>
            </a:r>
            <a:r>
              <a:rPr lang="en-CA" sz="2800" i="1" dirty="0"/>
              <a:t>, </a:t>
            </a:r>
            <a:r>
              <a:rPr lang="en-CA" sz="2800" i="1" dirty="0" err="1"/>
              <a:t>describedMath</a:t>
            </a:r>
            <a:r>
              <a:rPr lang="en-CA" sz="2800" i="1" dirty="0"/>
              <a:t>, transcript</a:t>
            </a:r>
            <a:endParaRPr lang="en-CA" sz="2800" i="1" u="sng" dirty="0"/>
          </a:p>
          <a:p>
            <a:r>
              <a:rPr lang="en-CA" sz="2800" u="sng" dirty="0"/>
              <a:t>Compact</a:t>
            </a:r>
            <a:r>
              <a:rPr lang="en-CA" sz="2800" dirty="0"/>
              <a:t>: Has alternative text</a:t>
            </a:r>
          </a:p>
          <a:p>
            <a:r>
              <a:rPr lang="en-CA" sz="2800" u="sng" dirty="0"/>
              <a:t>Descriptive</a:t>
            </a:r>
            <a:r>
              <a:rPr lang="en-CA" sz="2800" dirty="0"/>
              <a:t>: Has alternative text descriptions for images</a:t>
            </a:r>
          </a:p>
        </p:txBody>
      </p:sp>
      <p:sp>
        <p:nvSpPr>
          <p:cNvPr id="4" name="Slide Number Placeholder 3">
            <a:extLst>
              <a:ext uri="{FF2B5EF4-FFF2-40B4-BE49-F238E27FC236}">
                <a16:creationId xmlns:a16="http://schemas.microsoft.com/office/drawing/2014/main" id="{F6BEDA32-16B5-15CC-0603-7266691A0C87}"/>
              </a:ext>
            </a:extLst>
          </p:cNvPr>
          <p:cNvSpPr>
            <a:spLocks noGrp="1"/>
          </p:cNvSpPr>
          <p:nvPr>
            <p:ph type="sldNum" sz="quarter" idx="4"/>
          </p:nvPr>
        </p:nvSpPr>
        <p:spPr/>
        <p:txBody>
          <a:bodyPr/>
          <a:lstStyle/>
          <a:p>
            <a:fld id="{3F2E36C3-801C-9941-8DAC-7010180F48B4}" type="slidenum">
              <a:rPr lang="en-US" smtClean="0"/>
              <a:pPr/>
              <a:t>27</a:t>
            </a:fld>
            <a:endParaRPr lang="en-US" dirty="0"/>
          </a:p>
        </p:txBody>
      </p:sp>
    </p:spTree>
    <p:extLst>
      <p:ext uri="{BB962C8B-B14F-4D97-AF65-F5344CB8AC3E}">
        <p14:creationId xmlns:p14="http://schemas.microsoft.com/office/powerpoint/2010/main" val="243094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90D9F-CCD0-EAB1-7054-3C60E5A3CF0E}"/>
              </a:ext>
            </a:extLst>
          </p:cNvPr>
          <p:cNvSpPr>
            <a:spLocks noGrp="1"/>
          </p:cNvSpPr>
          <p:nvPr>
            <p:ph type="title"/>
          </p:nvPr>
        </p:nvSpPr>
        <p:spPr/>
        <p:txBody>
          <a:bodyPr/>
          <a:lstStyle/>
          <a:p>
            <a:r>
              <a:rPr lang="en-CA" dirty="0"/>
              <a:t>Metadata Sharing, Interoperability, Internationalization</a:t>
            </a:r>
          </a:p>
        </p:txBody>
      </p:sp>
      <p:sp>
        <p:nvSpPr>
          <p:cNvPr id="3" name="Content Placeholder 2">
            <a:extLst>
              <a:ext uri="{FF2B5EF4-FFF2-40B4-BE49-F238E27FC236}">
                <a16:creationId xmlns:a16="http://schemas.microsoft.com/office/drawing/2014/main" id="{06927623-3DD8-1FA9-CF44-3399549D4870}"/>
              </a:ext>
            </a:extLst>
          </p:cNvPr>
          <p:cNvSpPr>
            <a:spLocks noGrp="1"/>
          </p:cNvSpPr>
          <p:nvPr>
            <p:ph sz="half" idx="2"/>
          </p:nvPr>
        </p:nvSpPr>
        <p:spPr/>
        <p:txBody>
          <a:bodyPr/>
          <a:lstStyle/>
          <a:p>
            <a:r>
              <a:rPr lang="en-CA" dirty="0"/>
              <a:t>Sharing Adapted/Remediated Resources</a:t>
            </a:r>
          </a:p>
          <a:p>
            <a:pPr marL="685800" lvl="2" indent="-457200">
              <a:buFont typeface="Arial" panose="020B0604020202020204" pitchFamily="34" charset="0"/>
              <a:buChar char="•"/>
            </a:pPr>
            <a:r>
              <a:rPr lang="en-CA" dirty="0"/>
              <a:t>	EMMA</a:t>
            </a:r>
          </a:p>
          <a:p>
            <a:pPr marL="685800" lvl="2" indent="-457200">
              <a:buFont typeface="Arial" panose="020B0604020202020204" pitchFamily="34" charset="0"/>
              <a:buChar char="•"/>
            </a:pPr>
            <a:r>
              <a:rPr lang="en-CA" dirty="0"/>
              <a:t>	Accessible Books Consortium</a:t>
            </a:r>
          </a:p>
          <a:p>
            <a:pPr marL="685800" lvl="2" indent="-457200">
              <a:buFont typeface="Arial" panose="020B0604020202020204" pitchFamily="34" charset="0"/>
              <a:buChar char="•"/>
            </a:pPr>
            <a:r>
              <a:rPr lang="en-CA" dirty="0"/>
              <a:t>	Voil</a:t>
            </a:r>
            <a:r>
              <a:rPr lang="fr-CA" dirty="0"/>
              <a:t>à</a:t>
            </a:r>
          </a:p>
          <a:p>
            <a:pPr lvl="2" indent="0">
              <a:buNone/>
            </a:pPr>
            <a:endParaRPr lang="en-CA" dirty="0"/>
          </a:p>
          <a:p>
            <a:r>
              <a:rPr lang="en-CA" dirty="0"/>
              <a:t>Requirements for Sharing Resource Descriptions</a:t>
            </a:r>
          </a:p>
          <a:p>
            <a:pPr marL="685800" lvl="2" indent="-457200">
              <a:buFont typeface="Arial" panose="020B0604020202020204" pitchFamily="34" charset="0"/>
              <a:buChar char="•"/>
            </a:pPr>
            <a:r>
              <a:rPr lang="en-CA" dirty="0"/>
              <a:t>	Standardized description practices</a:t>
            </a:r>
          </a:p>
          <a:p>
            <a:pPr marL="685800" lvl="2" indent="-457200">
              <a:buFont typeface="Arial" panose="020B0604020202020204" pitchFamily="34" charset="0"/>
              <a:buChar char="•"/>
            </a:pPr>
            <a:r>
              <a:rPr lang="en-CA" dirty="0"/>
              <a:t>	Standardized codes, vocabularies</a:t>
            </a:r>
          </a:p>
          <a:p>
            <a:pPr marL="685800" lvl="2" indent="-457200">
              <a:buFont typeface="Arial" panose="020B0604020202020204" pitchFamily="34" charset="0"/>
              <a:buChar char="•"/>
            </a:pPr>
            <a:r>
              <a:rPr lang="en-CA" dirty="0"/>
              <a:t>	Multilingual thesauri</a:t>
            </a:r>
          </a:p>
        </p:txBody>
      </p:sp>
      <p:sp>
        <p:nvSpPr>
          <p:cNvPr id="4" name="Slide Number Placeholder 3">
            <a:extLst>
              <a:ext uri="{FF2B5EF4-FFF2-40B4-BE49-F238E27FC236}">
                <a16:creationId xmlns:a16="http://schemas.microsoft.com/office/drawing/2014/main" id="{66A69C8A-7CE7-C498-D305-3FF1D1A8A185}"/>
              </a:ext>
            </a:extLst>
          </p:cNvPr>
          <p:cNvSpPr>
            <a:spLocks noGrp="1"/>
          </p:cNvSpPr>
          <p:nvPr>
            <p:ph type="sldNum" sz="quarter" idx="4"/>
          </p:nvPr>
        </p:nvSpPr>
        <p:spPr/>
        <p:txBody>
          <a:bodyPr/>
          <a:lstStyle/>
          <a:p>
            <a:fld id="{3F2E36C3-801C-9941-8DAC-7010180F48B4}" type="slidenum">
              <a:rPr lang="en-US" smtClean="0"/>
              <a:pPr/>
              <a:t>28</a:t>
            </a:fld>
            <a:endParaRPr lang="en-US" dirty="0"/>
          </a:p>
        </p:txBody>
      </p:sp>
    </p:spTree>
    <p:extLst>
      <p:ext uri="{BB962C8B-B14F-4D97-AF65-F5344CB8AC3E}">
        <p14:creationId xmlns:p14="http://schemas.microsoft.com/office/powerpoint/2010/main" val="1640120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53306-F8A8-7D4F-5AC0-346F66BCDC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D983B4-4900-721F-2259-0CC45BCF7F8C}"/>
              </a:ext>
            </a:extLst>
          </p:cNvPr>
          <p:cNvSpPr>
            <a:spLocks noGrp="1"/>
          </p:cNvSpPr>
          <p:nvPr>
            <p:ph type="title"/>
          </p:nvPr>
        </p:nvSpPr>
        <p:spPr/>
        <p:txBody>
          <a:bodyPr/>
          <a:lstStyle/>
          <a:p>
            <a:r>
              <a:rPr lang="en-US" dirty="0"/>
              <a:t>Current and Future Work</a:t>
            </a:r>
          </a:p>
        </p:txBody>
      </p:sp>
      <p:sp>
        <p:nvSpPr>
          <p:cNvPr id="3" name="Content Placeholder 2">
            <a:extLst>
              <a:ext uri="{FF2B5EF4-FFF2-40B4-BE49-F238E27FC236}">
                <a16:creationId xmlns:a16="http://schemas.microsoft.com/office/drawing/2014/main" id="{60745154-A286-9370-2900-695772F20018}"/>
              </a:ext>
            </a:extLst>
          </p:cNvPr>
          <p:cNvSpPr>
            <a:spLocks noGrp="1"/>
          </p:cNvSpPr>
          <p:nvPr>
            <p:ph sz="half" idx="2"/>
          </p:nvPr>
        </p:nvSpPr>
        <p:spPr>
          <a:xfrm>
            <a:off x="566535" y="1579471"/>
            <a:ext cx="11234939" cy="4545107"/>
          </a:xfrm>
        </p:spPr>
        <p:txBody>
          <a:bodyPr/>
          <a:lstStyle/>
          <a:p>
            <a:pPr marL="457200" indent="-457200">
              <a:buFont typeface="Arial" panose="020B0604020202020204" pitchFamily="34" charset="0"/>
              <a:buChar char="•"/>
            </a:pPr>
            <a:r>
              <a:rPr lang="en-US" dirty="0"/>
              <a:t>Soon to be released Crosswalk of the EPUB-&gt;ONIX-&gt;MARC</a:t>
            </a:r>
          </a:p>
          <a:p>
            <a:pPr marL="457200" indent="-457200">
              <a:buFont typeface="Arial" panose="020B0604020202020204" pitchFamily="34" charset="0"/>
              <a:buChar char="•"/>
            </a:pPr>
            <a:r>
              <a:rPr lang="it-IT" sz="3200" dirty="0"/>
              <a:t>MARC Discussion Paper No. 2025-DP12</a:t>
            </a:r>
            <a:endParaRPr lang="en-US" dirty="0"/>
          </a:p>
          <a:p>
            <a:pPr marL="457200" indent="-457200">
              <a:buFont typeface="Arial" panose="020B0604020202020204" pitchFamily="34" charset="0"/>
              <a:buChar char="•"/>
            </a:pPr>
            <a:r>
              <a:rPr lang="en-US" dirty="0"/>
              <a:t>IFLA Accessibility Metadata Network</a:t>
            </a:r>
          </a:p>
          <a:p>
            <a:endParaRPr lang="en-US" dirty="0"/>
          </a:p>
          <a:p>
            <a:r>
              <a:rPr lang="en-US" dirty="0"/>
              <a:t>Other Accessibility Metadata Projects</a:t>
            </a:r>
          </a:p>
          <a:p>
            <a:pPr marL="457200" indent="-457200">
              <a:buFont typeface="Arial" panose="020B0604020202020204" pitchFamily="34" charset="0"/>
              <a:buChar char="•"/>
            </a:pPr>
            <a:r>
              <a:rPr lang="en-US" dirty="0"/>
              <a:t>NISO Accessibility Remediation Metadata (New Standard)</a:t>
            </a:r>
          </a:p>
          <a:p>
            <a:pPr marL="1051560" lvl="3" indent="-457200">
              <a:buFont typeface="Arial" panose="020B0604020202020204" pitchFamily="34" charset="0"/>
              <a:buChar char="•"/>
            </a:pPr>
            <a:r>
              <a:rPr lang="en-US" dirty="0">
                <a:hlinkClick r:id="rId3"/>
              </a:rPr>
              <a:t>https://www.niso.org/standards-committees/arm</a:t>
            </a:r>
            <a:endParaRPr lang="en-US" dirty="0"/>
          </a:p>
          <a:p>
            <a:pPr marL="1051560" lvl="3" indent="-457200">
              <a:buFont typeface="Arial" panose="020B0604020202020204" pitchFamily="34" charset="0"/>
              <a:buChar char="•"/>
            </a:pPr>
            <a:r>
              <a:rPr lang="en-US" dirty="0"/>
              <a:t>EMMA -- Educational Materials Made Accessible</a:t>
            </a:r>
          </a:p>
        </p:txBody>
      </p:sp>
      <p:sp>
        <p:nvSpPr>
          <p:cNvPr id="4" name="Slide Number Placeholder 3">
            <a:extLst>
              <a:ext uri="{FF2B5EF4-FFF2-40B4-BE49-F238E27FC236}">
                <a16:creationId xmlns:a16="http://schemas.microsoft.com/office/drawing/2014/main" id="{EDFFFB82-0647-3466-0D41-5FE34CB86D9B}"/>
              </a:ext>
            </a:extLst>
          </p:cNvPr>
          <p:cNvSpPr>
            <a:spLocks noGrp="1"/>
          </p:cNvSpPr>
          <p:nvPr>
            <p:ph type="sldNum" sz="quarter" idx="4"/>
          </p:nvPr>
        </p:nvSpPr>
        <p:spPr/>
        <p:txBody>
          <a:bodyPr/>
          <a:lstStyle/>
          <a:p>
            <a:fld id="{3F2E36C3-801C-9941-8DAC-7010180F48B4}" type="slidenum">
              <a:rPr lang="en-US" smtClean="0"/>
              <a:pPr/>
              <a:t>29</a:t>
            </a:fld>
            <a:endParaRPr lang="en-US" dirty="0"/>
          </a:p>
        </p:txBody>
      </p:sp>
    </p:spTree>
    <p:extLst>
      <p:ext uri="{BB962C8B-B14F-4D97-AF65-F5344CB8AC3E}">
        <p14:creationId xmlns:p14="http://schemas.microsoft.com/office/powerpoint/2010/main" val="321069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C44DB-D9F9-0102-FA4D-B87289F2AA5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DBE4E855-09FC-F5B2-54E1-9708A7242C53}"/>
              </a:ext>
            </a:extLst>
          </p:cNvPr>
          <p:cNvSpPr>
            <a:spLocks noGrp="1"/>
          </p:cNvSpPr>
          <p:nvPr>
            <p:ph sz="half" idx="2"/>
          </p:nvPr>
        </p:nvSpPr>
        <p:spPr>
          <a:xfrm>
            <a:off x="582579" y="2219092"/>
            <a:ext cx="11423374" cy="3211551"/>
          </a:xfrm>
        </p:spPr>
        <p:txBody>
          <a:bodyPr/>
          <a:lstStyle/>
          <a:p>
            <a:pPr marL="685800" lvl="2" indent="-457200">
              <a:buFont typeface="Arial" panose="020B0604020202020204" pitchFamily="34" charset="0"/>
              <a:buChar char="•"/>
            </a:pPr>
            <a:r>
              <a:rPr lang="en-US" dirty="0"/>
              <a:t>What is Accessibility Metadata</a:t>
            </a:r>
          </a:p>
          <a:p>
            <a:pPr marL="685800" lvl="2" indent="-457200">
              <a:buFont typeface="Arial" panose="020B0604020202020204" pitchFamily="34" charset="0"/>
              <a:buChar char="•"/>
            </a:pPr>
            <a:r>
              <a:rPr lang="en-US" dirty="0"/>
              <a:t>Metadata Crosswalk between EPUB/ONIX/MARC/UNIMARC</a:t>
            </a:r>
          </a:p>
          <a:p>
            <a:pPr marL="685800" lvl="2" indent="-457200">
              <a:buFont typeface="Arial" panose="020B0604020202020204" pitchFamily="34" charset="0"/>
              <a:buChar char="•"/>
            </a:pPr>
            <a:r>
              <a:rPr lang="en-US" dirty="0"/>
              <a:t>Accessibility Metadata Guide 2.0 (Newly Released)</a:t>
            </a:r>
          </a:p>
          <a:p>
            <a:pPr marL="685800" lvl="2" indent="-457200">
              <a:buFont typeface="Arial" panose="020B0604020202020204" pitchFamily="34" charset="0"/>
              <a:buChar char="•"/>
            </a:pPr>
            <a:r>
              <a:rPr lang="en-US" dirty="0"/>
              <a:t>Library Metadata</a:t>
            </a:r>
          </a:p>
          <a:p>
            <a:pPr marL="685800" lvl="2" indent="-457200">
              <a:buFont typeface="Arial" panose="020B0604020202020204" pitchFamily="34" charset="0"/>
              <a:buChar char="•"/>
            </a:pPr>
            <a:r>
              <a:rPr lang="en-US" dirty="0"/>
              <a:t>What you can do</a:t>
            </a:r>
          </a:p>
          <a:p>
            <a:pPr marL="685800" lvl="2" indent="-457200">
              <a:buFont typeface="Arial" panose="020B0604020202020204" pitchFamily="34" charset="0"/>
              <a:buChar char="•"/>
            </a:pPr>
            <a:r>
              <a:rPr lang="en-US" dirty="0"/>
              <a:t>Questions</a:t>
            </a:r>
          </a:p>
        </p:txBody>
      </p:sp>
      <p:sp>
        <p:nvSpPr>
          <p:cNvPr id="4" name="Slide Number Placeholder 3">
            <a:extLst>
              <a:ext uri="{FF2B5EF4-FFF2-40B4-BE49-F238E27FC236}">
                <a16:creationId xmlns:a16="http://schemas.microsoft.com/office/drawing/2014/main" id="{D8112F60-2851-B566-DBD0-E91BCA0A6929}"/>
              </a:ext>
            </a:extLst>
          </p:cNvPr>
          <p:cNvSpPr>
            <a:spLocks noGrp="1"/>
          </p:cNvSpPr>
          <p:nvPr>
            <p:ph type="sldNum" sz="quarter" idx="4"/>
          </p:nvPr>
        </p:nvSpPr>
        <p:spPr/>
        <p:txBody>
          <a:bodyPr/>
          <a:lstStyle/>
          <a:p>
            <a:fld id="{3F2E36C3-801C-9941-8DAC-7010180F48B4}" type="slidenum">
              <a:rPr lang="en-US" smtClean="0"/>
              <a:pPr/>
              <a:t>3</a:t>
            </a:fld>
            <a:endParaRPr lang="en-US" dirty="0"/>
          </a:p>
        </p:txBody>
      </p:sp>
    </p:spTree>
    <p:extLst>
      <p:ext uri="{BB962C8B-B14F-4D97-AF65-F5344CB8AC3E}">
        <p14:creationId xmlns:p14="http://schemas.microsoft.com/office/powerpoint/2010/main" val="3777006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78E6F-1A6C-CF14-378E-8125BD73FD35}"/>
              </a:ext>
            </a:extLst>
          </p:cNvPr>
          <p:cNvSpPr>
            <a:spLocks noGrp="1"/>
          </p:cNvSpPr>
          <p:nvPr>
            <p:ph type="title"/>
          </p:nvPr>
        </p:nvSpPr>
        <p:spPr/>
        <p:txBody>
          <a:bodyPr/>
          <a:lstStyle/>
          <a:p>
            <a:r>
              <a:rPr lang="it-IT" sz="4400" dirty="0"/>
              <a:t>MARC Discussion Paper No. 2025-DP12</a:t>
            </a:r>
            <a:endParaRPr lang="en-CA" dirty="0"/>
          </a:p>
        </p:txBody>
      </p:sp>
      <p:sp>
        <p:nvSpPr>
          <p:cNvPr id="3" name="Content Placeholder 2">
            <a:extLst>
              <a:ext uri="{FF2B5EF4-FFF2-40B4-BE49-F238E27FC236}">
                <a16:creationId xmlns:a16="http://schemas.microsoft.com/office/drawing/2014/main" id="{5381DD3A-90A6-D593-80D4-4F27C39C2E91}"/>
              </a:ext>
            </a:extLst>
          </p:cNvPr>
          <p:cNvSpPr>
            <a:spLocks noGrp="1"/>
          </p:cNvSpPr>
          <p:nvPr>
            <p:ph sz="half" idx="2"/>
          </p:nvPr>
        </p:nvSpPr>
        <p:spPr/>
        <p:txBody>
          <a:bodyPr/>
          <a:lstStyle/>
          <a:p>
            <a:pPr marL="457200" indent="-457200">
              <a:buFont typeface="Arial" panose="020B0604020202020204" pitchFamily="34" charset="0"/>
              <a:buChar char="•"/>
            </a:pPr>
            <a:r>
              <a:rPr lang="en-US" sz="2800" dirty="0"/>
              <a:t>Presence or Absence of Accessibility Features</a:t>
            </a:r>
          </a:p>
          <a:p>
            <a:pPr marL="1051560" lvl="3" indent="-457200">
              <a:buFont typeface="Arial" panose="020B0604020202020204" pitchFamily="34" charset="0"/>
              <a:buChar char="•"/>
            </a:pPr>
            <a:r>
              <a:rPr lang="en-US" sz="2400" dirty="0"/>
              <a:t>Definition of Second Indicator in Field 341</a:t>
            </a:r>
          </a:p>
          <a:p>
            <a:pPr marL="457200" indent="-457200">
              <a:buFont typeface="Arial" panose="020B0604020202020204" pitchFamily="34" charset="0"/>
              <a:buChar char="•"/>
            </a:pPr>
            <a:r>
              <a:rPr lang="en-US" sz="2800" dirty="0"/>
              <a:t>Sensory Hazards</a:t>
            </a:r>
          </a:p>
          <a:p>
            <a:pPr marL="1051560" lvl="3" indent="-457200">
              <a:buFont typeface="Arial" panose="020B0604020202020204" pitchFamily="34" charset="0"/>
              <a:buChar char="•"/>
            </a:pPr>
            <a:r>
              <a:rPr lang="en-US" sz="2400" dirty="0"/>
              <a:t>Definition of new subfield for hazards in Field 341</a:t>
            </a:r>
          </a:p>
          <a:p>
            <a:pPr marL="457200" indent="-457200">
              <a:buFont typeface="Arial" panose="020B0604020202020204" pitchFamily="34" charset="0"/>
              <a:buChar char="•"/>
            </a:pPr>
            <a:r>
              <a:rPr lang="en-US" sz="2800" dirty="0"/>
              <a:t>Accessibility Standard Conformance</a:t>
            </a:r>
          </a:p>
          <a:p>
            <a:pPr marL="1051560" lvl="3" indent="-457200">
              <a:buFont typeface="Arial" panose="020B0604020202020204" pitchFamily="34" charset="0"/>
              <a:buChar char="•"/>
            </a:pPr>
            <a:r>
              <a:rPr lang="en-US" sz="2400" dirty="0"/>
              <a:t>Addition of Display Constant for Conformance in Field 532</a:t>
            </a:r>
          </a:p>
          <a:p>
            <a:pPr marL="1051560" lvl="3" indent="-457200">
              <a:buFont typeface="Arial" panose="020B0604020202020204" pitchFamily="34" charset="0"/>
              <a:buChar char="•"/>
            </a:pPr>
            <a:r>
              <a:rPr lang="en-US" sz="2400" dirty="0"/>
              <a:t>Addition of Subfields to provide granular conformance metadata</a:t>
            </a:r>
          </a:p>
          <a:p>
            <a:pPr marL="457200" indent="-457200">
              <a:buFont typeface="Arial" panose="020B0604020202020204" pitchFamily="34" charset="0"/>
              <a:buChar char="•"/>
            </a:pPr>
            <a:r>
              <a:rPr lang="en-US" sz="2800" dirty="0"/>
              <a:t>Data Provenance</a:t>
            </a:r>
          </a:p>
          <a:p>
            <a:pPr marL="1051560" lvl="3" indent="-457200">
              <a:buFont typeface="Arial" panose="020B0604020202020204" pitchFamily="34" charset="0"/>
              <a:buChar char="•"/>
            </a:pPr>
            <a:r>
              <a:rPr lang="en-US" sz="2400" dirty="0"/>
              <a:t>Definition of subfield $7 in Fields 341 and 532 to permit recording of subfield-level data provenance metadata.</a:t>
            </a:r>
            <a:endParaRPr lang="en-CA" sz="2400" dirty="0"/>
          </a:p>
        </p:txBody>
      </p:sp>
      <p:sp>
        <p:nvSpPr>
          <p:cNvPr id="4" name="Slide Number Placeholder 3">
            <a:extLst>
              <a:ext uri="{FF2B5EF4-FFF2-40B4-BE49-F238E27FC236}">
                <a16:creationId xmlns:a16="http://schemas.microsoft.com/office/drawing/2014/main" id="{719D3B98-A8BB-4928-2B94-7BC1578F6ED0}"/>
              </a:ext>
            </a:extLst>
          </p:cNvPr>
          <p:cNvSpPr>
            <a:spLocks noGrp="1"/>
          </p:cNvSpPr>
          <p:nvPr>
            <p:ph type="sldNum" sz="quarter" idx="4"/>
          </p:nvPr>
        </p:nvSpPr>
        <p:spPr/>
        <p:txBody>
          <a:bodyPr/>
          <a:lstStyle/>
          <a:p>
            <a:fld id="{3F2E36C3-801C-9941-8DAC-7010180F48B4}" type="slidenum">
              <a:rPr lang="en-US" smtClean="0"/>
              <a:pPr/>
              <a:t>30</a:t>
            </a:fld>
            <a:endParaRPr lang="en-US" dirty="0"/>
          </a:p>
        </p:txBody>
      </p:sp>
    </p:spTree>
    <p:extLst>
      <p:ext uri="{BB962C8B-B14F-4D97-AF65-F5344CB8AC3E}">
        <p14:creationId xmlns:p14="http://schemas.microsoft.com/office/powerpoint/2010/main" val="3960476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7037-1B3F-D149-2B1C-64D520D3FF7A}"/>
              </a:ext>
            </a:extLst>
          </p:cNvPr>
          <p:cNvSpPr>
            <a:spLocks noGrp="1"/>
          </p:cNvSpPr>
          <p:nvPr>
            <p:ph type="title"/>
          </p:nvPr>
        </p:nvSpPr>
        <p:spPr/>
        <p:txBody>
          <a:bodyPr/>
          <a:lstStyle/>
          <a:p>
            <a:r>
              <a:rPr lang="en-US" dirty="0"/>
              <a:t>IFLA Accessibility Metadata Network (</a:t>
            </a:r>
            <a:r>
              <a:rPr lang="en-US" dirty="0" err="1"/>
              <a:t>AMNet</a:t>
            </a:r>
            <a:r>
              <a:rPr lang="en-US" dirty="0"/>
              <a:t>)</a:t>
            </a:r>
            <a:endParaRPr lang="en-CA" dirty="0"/>
          </a:p>
        </p:txBody>
      </p:sp>
      <p:sp>
        <p:nvSpPr>
          <p:cNvPr id="3" name="Content Placeholder 2">
            <a:extLst>
              <a:ext uri="{FF2B5EF4-FFF2-40B4-BE49-F238E27FC236}">
                <a16:creationId xmlns:a16="http://schemas.microsoft.com/office/drawing/2014/main" id="{7105A969-BF92-E191-8CFA-1F78657C8E1A}"/>
              </a:ext>
            </a:extLst>
          </p:cNvPr>
          <p:cNvSpPr>
            <a:spLocks noGrp="1"/>
          </p:cNvSpPr>
          <p:nvPr>
            <p:ph sz="half" idx="2"/>
          </p:nvPr>
        </p:nvSpPr>
        <p:spPr/>
        <p:txBody>
          <a:bodyPr/>
          <a:lstStyle/>
          <a:p>
            <a:pPr marL="1051560" lvl="3" indent="-457200">
              <a:buFont typeface="Arial" panose="020B0604020202020204" pitchFamily="34" charset="0"/>
              <a:buChar char="•"/>
            </a:pPr>
            <a:r>
              <a:rPr lang="en-US" sz="2400" dirty="0"/>
              <a:t>Network Approved by IFLA Governing Board, April 2024</a:t>
            </a:r>
          </a:p>
          <a:p>
            <a:pPr lvl="3" indent="0">
              <a:buNone/>
            </a:pPr>
            <a:endParaRPr lang="en-US" sz="2400" dirty="0"/>
          </a:p>
          <a:p>
            <a:pPr marL="1051560" lvl="3" indent="-457200">
              <a:lnSpc>
                <a:spcPct val="100000"/>
              </a:lnSpc>
              <a:spcBef>
                <a:spcPts val="0"/>
              </a:spcBef>
              <a:buFont typeface="Arial" panose="020B0604020202020204" pitchFamily="34" charset="0"/>
              <a:buChar char="•"/>
            </a:pPr>
            <a:r>
              <a:rPr lang="en-US" sz="2400" b="1" dirty="0"/>
              <a:t>IFLA Sponsoring Bodies: </a:t>
            </a:r>
            <a:r>
              <a:rPr lang="en-US" sz="2400" dirty="0"/>
              <a:t>Cataloguing Section, Advisory Committee on Standards, Libraries Serving Persons with Print Disabilities, Subject Analysis and Access, Audiovisual and Multimedia Standing Committee</a:t>
            </a:r>
          </a:p>
          <a:p>
            <a:pPr lvl="3" indent="0">
              <a:buNone/>
            </a:pPr>
            <a:endParaRPr lang="en-US" sz="2400" b="1" dirty="0"/>
          </a:p>
          <a:p>
            <a:pPr marL="1051560" lvl="3" indent="-457200">
              <a:buFont typeface="Arial" panose="020B0604020202020204" pitchFamily="34" charset="0"/>
              <a:buChar char="•"/>
            </a:pPr>
            <a:r>
              <a:rPr lang="en-US" sz="2400" b="1" dirty="0"/>
              <a:t>Network Structure</a:t>
            </a:r>
          </a:p>
          <a:p>
            <a:pPr marL="1600200" lvl="5" indent="-457200"/>
            <a:r>
              <a:rPr lang="en-US" dirty="0"/>
              <a:t>Administrative Group</a:t>
            </a:r>
          </a:p>
          <a:p>
            <a:pPr marL="1600200" lvl="5" indent="-457200"/>
            <a:r>
              <a:rPr lang="en-US" b="1" dirty="0"/>
              <a:t>Group 1.</a:t>
            </a:r>
            <a:r>
              <a:rPr lang="en-US" dirty="0"/>
              <a:t> Principles</a:t>
            </a:r>
          </a:p>
          <a:p>
            <a:pPr marL="1600200" lvl="5" indent="-457200"/>
            <a:r>
              <a:rPr lang="en-US" b="1" dirty="0"/>
              <a:t>Group 2.</a:t>
            </a:r>
            <a:r>
              <a:rPr lang="en-US" dirty="0"/>
              <a:t> Mappings/Crosswalks</a:t>
            </a:r>
          </a:p>
          <a:p>
            <a:pPr marL="1600200" lvl="5" indent="-457200"/>
            <a:r>
              <a:rPr lang="en-US" b="1" dirty="0"/>
              <a:t>Group 3. </a:t>
            </a:r>
            <a:r>
              <a:rPr lang="en-US" dirty="0"/>
              <a:t>Best Practices</a:t>
            </a:r>
          </a:p>
          <a:p>
            <a:pPr marL="1600200" lvl="5" indent="-457200"/>
            <a:r>
              <a:rPr lang="en-US" b="1" dirty="0"/>
              <a:t>Group 4.</a:t>
            </a:r>
            <a:r>
              <a:rPr lang="en-US" dirty="0"/>
              <a:t> Vocabularies</a:t>
            </a:r>
            <a:endParaRPr lang="en-CA" dirty="0"/>
          </a:p>
        </p:txBody>
      </p:sp>
      <p:sp>
        <p:nvSpPr>
          <p:cNvPr id="4" name="Slide Number Placeholder 3">
            <a:extLst>
              <a:ext uri="{FF2B5EF4-FFF2-40B4-BE49-F238E27FC236}">
                <a16:creationId xmlns:a16="http://schemas.microsoft.com/office/drawing/2014/main" id="{912B486E-00B3-DAD8-2592-24B0ABDE412D}"/>
              </a:ext>
            </a:extLst>
          </p:cNvPr>
          <p:cNvSpPr>
            <a:spLocks noGrp="1"/>
          </p:cNvSpPr>
          <p:nvPr>
            <p:ph type="sldNum" sz="quarter" idx="4"/>
          </p:nvPr>
        </p:nvSpPr>
        <p:spPr/>
        <p:txBody>
          <a:bodyPr/>
          <a:lstStyle/>
          <a:p>
            <a:fld id="{3F2E36C3-801C-9941-8DAC-7010180F48B4}" type="slidenum">
              <a:rPr lang="en-US" smtClean="0"/>
              <a:pPr/>
              <a:t>31</a:t>
            </a:fld>
            <a:endParaRPr lang="en-US" dirty="0"/>
          </a:p>
        </p:txBody>
      </p:sp>
    </p:spTree>
    <p:extLst>
      <p:ext uri="{BB962C8B-B14F-4D97-AF65-F5344CB8AC3E}">
        <p14:creationId xmlns:p14="http://schemas.microsoft.com/office/powerpoint/2010/main" val="2795814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5B21E-F4BA-2345-F60B-52D6AC999658}"/>
              </a:ext>
            </a:extLst>
          </p:cNvPr>
          <p:cNvSpPr>
            <a:spLocks noGrp="1"/>
          </p:cNvSpPr>
          <p:nvPr>
            <p:ph type="title"/>
          </p:nvPr>
        </p:nvSpPr>
        <p:spPr/>
        <p:txBody>
          <a:bodyPr/>
          <a:lstStyle/>
          <a:p>
            <a:r>
              <a:rPr lang="en-US" dirty="0"/>
              <a:t>What you can do</a:t>
            </a:r>
          </a:p>
        </p:txBody>
      </p:sp>
      <p:sp>
        <p:nvSpPr>
          <p:cNvPr id="3" name="Content Placeholder 2">
            <a:extLst>
              <a:ext uri="{FF2B5EF4-FFF2-40B4-BE49-F238E27FC236}">
                <a16:creationId xmlns:a16="http://schemas.microsoft.com/office/drawing/2014/main" id="{56FE68E4-F16D-9723-1B35-6D53A87C955B}"/>
              </a:ext>
            </a:extLst>
          </p:cNvPr>
          <p:cNvSpPr>
            <a:spLocks noGrp="1"/>
          </p:cNvSpPr>
          <p:nvPr>
            <p:ph sz="half" idx="2"/>
          </p:nvPr>
        </p:nvSpPr>
        <p:spPr/>
        <p:txBody>
          <a:bodyPr/>
          <a:lstStyle/>
          <a:p>
            <a:pPr marL="457200" indent="-457200">
              <a:buFont typeface="Arial" panose="020B0604020202020204" pitchFamily="34" charset="0"/>
              <a:buChar char="•"/>
            </a:pPr>
            <a:r>
              <a:rPr lang="en-US" sz="2600" dirty="0"/>
              <a:t>Talk to Publishers and </a:t>
            </a:r>
            <a:r>
              <a:rPr lang="en-US" sz="2600" dirty="0" err="1"/>
              <a:t>Ebook</a:t>
            </a:r>
            <a:r>
              <a:rPr lang="en-US" sz="2600" dirty="0"/>
              <a:t> Platform Vendors</a:t>
            </a:r>
          </a:p>
          <a:p>
            <a:pPr marL="1051560" lvl="3" indent="-457200">
              <a:buFont typeface="Arial" panose="020B0604020202020204" pitchFamily="34" charset="0"/>
              <a:buChar char="•"/>
            </a:pPr>
            <a:r>
              <a:rPr lang="en-US" sz="2600" dirty="0"/>
              <a:t>Produce accessible resources</a:t>
            </a:r>
          </a:p>
          <a:p>
            <a:pPr marL="1051560" lvl="3" indent="-457200">
              <a:buFont typeface="Arial" panose="020B0604020202020204" pitchFamily="34" charset="0"/>
              <a:buChar char="•"/>
            </a:pPr>
            <a:r>
              <a:rPr lang="en-US" sz="2600" dirty="0"/>
              <a:t>Provide accessibility metadata, ideally in MARC21</a:t>
            </a:r>
          </a:p>
          <a:p>
            <a:pPr marL="1051560" lvl="3" indent="-457200">
              <a:buFont typeface="Arial" panose="020B0604020202020204" pitchFamily="34" charset="0"/>
              <a:buChar char="•"/>
            </a:pPr>
            <a:r>
              <a:rPr lang="en-US" sz="2600" dirty="0"/>
              <a:t>Notify them of discrepancies/errors/weaknesses</a:t>
            </a:r>
          </a:p>
          <a:p>
            <a:pPr marL="457200" indent="-457200">
              <a:buFont typeface="Arial" panose="020B0604020202020204" pitchFamily="34" charset="0"/>
              <a:buChar char="•"/>
            </a:pPr>
            <a:r>
              <a:rPr lang="en-US" sz="2600" dirty="0"/>
              <a:t>Talk to Discovery Layer vendors about Indexing and Displaying Accessibility Metadata</a:t>
            </a:r>
          </a:p>
          <a:p>
            <a:pPr marL="457200" indent="-457200">
              <a:buFont typeface="Arial" panose="020B0604020202020204" pitchFamily="34" charset="0"/>
              <a:buChar char="•"/>
            </a:pPr>
            <a:r>
              <a:rPr lang="en-US" sz="2600" dirty="0"/>
              <a:t>Add Accessibility Metadata to your records</a:t>
            </a:r>
          </a:p>
          <a:p>
            <a:pPr marL="457200" indent="-457200">
              <a:buFont typeface="Arial" panose="020B0604020202020204" pitchFamily="34" charset="0"/>
              <a:buChar char="•"/>
            </a:pPr>
            <a:r>
              <a:rPr lang="en-US" sz="2600" dirty="0"/>
              <a:t>Experiment and Share</a:t>
            </a:r>
          </a:p>
          <a:p>
            <a:pPr marL="457200" indent="-457200">
              <a:buFont typeface="Arial" panose="020B0604020202020204" pitchFamily="34" charset="0"/>
              <a:buChar char="•"/>
            </a:pPr>
            <a:r>
              <a:rPr lang="en-US" sz="2600" dirty="0"/>
              <a:t>Advocate for interoperability between library catalogues and repositories of Adapted/Remediated resources (ARM/EMMA)</a:t>
            </a:r>
          </a:p>
          <a:p>
            <a:pPr marL="457200" indent="-457200">
              <a:buFont typeface="Arial" panose="020B0604020202020204" pitchFamily="34" charset="0"/>
              <a:buChar char="•"/>
            </a:pPr>
            <a:r>
              <a:rPr lang="en-US" sz="2600" dirty="0"/>
              <a:t>Join IFLA </a:t>
            </a:r>
            <a:r>
              <a:rPr lang="en-US" sz="2600" dirty="0" err="1"/>
              <a:t>AMNet</a:t>
            </a:r>
            <a:r>
              <a:rPr lang="en-US" sz="2600" dirty="0"/>
              <a:t>! Join CAPAL-DAAL!</a:t>
            </a:r>
          </a:p>
        </p:txBody>
      </p:sp>
      <p:sp>
        <p:nvSpPr>
          <p:cNvPr id="4" name="Slide Number Placeholder 3">
            <a:extLst>
              <a:ext uri="{FF2B5EF4-FFF2-40B4-BE49-F238E27FC236}">
                <a16:creationId xmlns:a16="http://schemas.microsoft.com/office/drawing/2014/main" id="{BF1350E2-C922-3F2F-8BAF-07CA3E007449}"/>
              </a:ext>
            </a:extLst>
          </p:cNvPr>
          <p:cNvSpPr>
            <a:spLocks noGrp="1"/>
          </p:cNvSpPr>
          <p:nvPr>
            <p:ph type="sldNum" sz="quarter" idx="4"/>
          </p:nvPr>
        </p:nvSpPr>
        <p:spPr/>
        <p:txBody>
          <a:bodyPr/>
          <a:lstStyle/>
          <a:p>
            <a:fld id="{3F2E36C3-801C-9941-8DAC-7010180F48B4}" type="slidenum">
              <a:rPr lang="en-US" smtClean="0"/>
              <a:pPr/>
              <a:t>32</a:t>
            </a:fld>
            <a:endParaRPr lang="en-US" dirty="0"/>
          </a:p>
        </p:txBody>
      </p:sp>
    </p:spTree>
    <p:extLst>
      <p:ext uri="{BB962C8B-B14F-4D97-AF65-F5344CB8AC3E}">
        <p14:creationId xmlns:p14="http://schemas.microsoft.com/office/powerpoint/2010/main" val="3929850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14A8-8C90-4F06-DA02-CDDA3A3D7DD5}"/>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C29E0B74-5DBF-91BB-1CB4-18DFDE3E7EE4}"/>
              </a:ext>
            </a:extLst>
          </p:cNvPr>
          <p:cNvSpPr>
            <a:spLocks noGrp="1"/>
          </p:cNvSpPr>
          <p:nvPr>
            <p:ph type="sldNum" sz="quarter" idx="4"/>
          </p:nvPr>
        </p:nvSpPr>
        <p:spPr/>
        <p:txBody>
          <a:bodyPr/>
          <a:lstStyle/>
          <a:p>
            <a:fld id="{3F2E36C3-801C-9941-8DAC-7010180F48B4}" type="slidenum">
              <a:rPr lang="en-US" smtClean="0"/>
              <a:pPr/>
              <a:t>33</a:t>
            </a:fld>
            <a:endParaRPr lang="en-US" dirty="0"/>
          </a:p>
        </p:txBody>
      </p:sp>
      <p:pic>
        <p:nvPicPr>
          <p:cNvPr id="8" name="Picture 7" descr="Logo: Benetech">
            <a:extLst>
              <a:ext uri="{FF2B5EF4-FFF2-40B4-BE49-F238E27FC236}">
                <a16:creationId xmlns:a16="http://schemas.microsoft.com/office/drawing/2014/main" id="{0158839A-5806-F624-268F-AD3326ABE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397" y="1555873"/>
            <a:ext cx="1892421" cy="490591"/>
          </a:xfrm>
          <a:prstGeom prst="rect">
            <a:avLst/>
          </a:prstGeom>
        </p:spPr>
      </p:pic>
      <p:pic>
        <p:nvPicPr>
          <p:cNvPr id="10" name="Picture 9" descr="Logo: GBH NCAM - Carl and Ruth Shapiro Family. National Center for Accessible Media.">
            <a:extLst>
              <a:ext uri="{FF2B5EF4-FFF2-40B4-BE49-F238E27FC236}">
                <a16:creationId xmlns:a16="http://schemas.microsoft.com/office/drawing/2014/main" id="{1E78058F-29C5-6C8A-CB1C-C808AC57EA00}"/>
              </a:ext>
            </a:extLst>
          </p:cNvPr>
          <p:cNvPicPr>
            <a:picLocks noChangeAspect="1"/>
          </p:cNvPicPr>
          <p:nvPr/>
        </p:nvPicPr>
        <p:blipFill>
          <a:blip r:embed="rId4"/>
          <a:stretch>
            <a:fillRect/>
          </a:stretch>
        </p:blipFill>
        <p:spPr>
          <a:xfrm>
            <a:off x="12642" y="2991189"/>
            <a:ext cx="4517055" cy="1355117"/>
          </a:xfrm>
          <a:prstGeom prst="rect">
            <a:avLst/>
          </a:prstGeom>
        </p:spPr>
      </p:pic>
      <p:pic>
        <p:nvPicPr>
          <p:cNvPr id="12" name="Picture 11" descr="Logo: Concordia Uiversity - Library">
            <a:extLst>
              <a:ext uri="{FF2B5EF4-FFF2-40B4-BE49-F238E27FC236}">
                <a16:creationId xmlns:a16="http://schemas.microsoft.com/office/drawing/2014/main" id="{9C3FC9C6-A721-A87B-426D-E1AA9BDAFB3D}"/>
              </a:ext>
            </a:extLst>
          </p:cNvPr>
          <p:cNvPicPr>
            <a:picLocks noChangeAspect="1"/>
          </p:cNvPicPr>
          <p:nvPr/>
        </p:nvPicPr>
        <p:blipFill>
          <a:blip r:embed="rId5"/>
          <a:stretch>
            <a:fillRect/>
          </a:stretch>
        </p:blipFill>
        <p:spPr>
          <a:xfrm>
            <a:off x="241517" y="4880082"/>
            <a:ext cx="2061737" cy="784097"/>
          </a:xfrm>
          <a:prstGeom prst="rect">
            <a:avLst/>
          </a:prstGeom>
        </p:spPr>
      </p:pic>
      <p:sp>
        <p:nvSpPr>
          <p:cNvPr id="9" name="Content Placeholder 2">
            <a:extLst>
              <a:ext uri="{FF2B5EF4-FFF2-40B4-BE49-F238E27FC236}">
                <a16:creationId xmlns:a16="http://schemas.microsoft.com/office/drawing/2014/main" id="{56854C41-F559-27AA-FE14-668726211A82}"/>
              </a:ext>
            </a:extLst>
          </p:cNvPr>
          <p:cNvSpPr>
            <a:spLocks noGrp="1"/>
          </p:cNvSpPr>
          <p:nvPr>
            <p:ph sz="half" idx="2"/>
          </p:nvPr>
        </p:nvSpPr>
        <p:spPr>
          <a:xfrm>
            <a:off x="4876800" y="1610944"/>
            <a:ext cx="7047803" cy="4606976"/>
          </a:xfrm>
        </p:spPr>
        <p:txBody>
          <a:bodyPr/>
          <a:lstStyle/>
          <a:p>
            <a:pPr marL="0" indent="0">
              <a:buNone/>
            </a:pPr>
            <a:r>
              <a:rPr lang="en-US" sz="2400" b="1" dirty="0">
                <a:latin typeface="Tahoma" panose="020F0502020204030204" pitchFamily="34" charset="0"/>
                <a:ea typeface="Tahoma" panose="020F0502020204030204" pitchFamily="34" charset="0"/>
                <a:cs typeface="Tahoma" panose="020F0502020204030204" pitchFamily="34" charset="0"/>
              </a:rPr>
              <a:t>Charles LaPierre</a:t>
            </a:r>
          </a:p>
          <a:p>
            <a:pPr marL="0" indent="0">
              <a:buNone/>
            </a:pPr>
            <a:r>
              <a:rPr lang="en-US" sz="2400" dirty="0">
                <a:latin typeface="Tahoma" panose="020F0502020204030204" pitchFamily="34" charset="0"/>
                <a:ea typeface="Tahoma" panose="020F0502020204030204" pitchFamily="34" charset="0"/>
                <a:cs typeface="Tahoma" panose="020F0502020204030204" pitchFamily="34" charset="0"/>
                <a:hlinkClick r:id="rId6"/>
              </a:rPr>
              <a:t>charlesl@benetech.org</a:t>
            </a:r>
            <a:endParaRPr lang="en-US" sz="2400" dirty="0">
              <a:latin typeface="Tahoma" panose="020F0502020204030204" pitchFamily="34" charset="0"/>
              <a:ea typeface="Tahoma" panose="020F0502020204030204" pitchFamily="34" charset="0"/>
              <a:cs typeface="Tahoma" panose="020F0502020204030204" pitchFamily="34" charset="0"/>
            </a:endParaRPr>
          </a:p>
          <a:p>
            <a:br>
              <a:rPr lang="en-US" sz="6000" dirty="0">
                <a:latin typeface="Tahoma" panose="020F0502020204030204" pitchFamily="34" charset="0"/>
                <a:ea typeface="Tahoma" panose="020F0502020204030204" pitchFamily="34" charset="0"/>
                <a:cs typeface="Tahoma" panose="020F0502020204030204" pitchFamily="34" charset="0"/>
              </a:rPr>
            </a:br>
            <a:r>
              <a:rPr lang="en-US" sz="2400" b="1" dirty="0">
                <a:latin typeface="Tahoma" panose="020F0502020204030204" pitchFamily="34" charset="0"/>
                <a:ea typeface="Tahoma" panose="020F0502020204030204" pitchFamily="34" charset="0"/>
                <a:cs typeface="Tahoma" panose="020F0502020204030204" pitchFamily="34" charset="0"/>
              </a:rPr>
              <a:t>Madeleine Rothberg</a:t>
            </a:r>
          </a:p>
          <a:p>
            <a:r>
              <a:rPr lang="en-US" sz="2400" dirty="0">
                <a:latin typeface="Tahoma" panose="020F0502020204030204" pitchFamily="34" charset="0"/>
                <a:ea typeface="Tahoma" panose="020F0502020204030204" pitchFamily="34" charset="0"/>
                <a:cs typeface="Tahoma" panose="020F0502020204030204" pitchFamily="34" charset="0"/>
                <a:hlinkClick r:id="rId7"/>
              </a:rPr>
              <a:t>madeleine_rothberg@wgbh.org</a:t>
            </a:r>
            <a:endParaRPr lang="en-US" sz="2400" dirty="0">
              <a:latin typeface="Tahoma" panose="020F0502020204030204" pitchFamily="34" charset="0"/>
              <a:ea typeface="Tahoma" panose="020F0502020204030204" pitchFamily="34" charset="0"/>
              <a:cs typeface="Tahoma" panose="020F0502020204030204" pitchFamily="34" charset="0"/>
            </a:endParaRPr>
          </a:p>
          <a:p>
            <a:br>
              <a:rPr lang="en-US" sz="6600" dirty="0">
                <a:latin typeface="Tahoma" panose="020F0502020204030204" pitchFamily="34" charset="0"/>
                <a:ea typeface="Tahoma" panose="020F0502020204030204" pitchFamily="34" charset="0"/>
                <a:cs typeface="Tahoma" panose="020F0502020204030204" pitchFamily="34" charset="0"/>
              </a:rPr>
            </a:br>
            <a:r>
              <a:rPr lang="en-US" sz="2400" b="1" dirty="0">
                <a:solidFill>
                  <a:srgbClr val="000000"/>
                </a:solidFill>
                <a:latin typeface="Tahoma" panose="020F0502020204030204" pitchFamily="34" charset="0"/>
                <a:ea typeface="Tahoma" panose="020F0502020204030204" pitchFamily="34" charset="0"/>
                <a:cs typeface="Tahoma" panose="020F0502020204030204" pitchFamily="34" charset="0"/>
              </a:rPr>
              <a:t>Christopher Carr</a:t>
            </a:r>
          </a:p>
          <a:p>
            <a:r>
              <a:rPr lang="en-US" sz="2400" dirty="0">
                <a:latin typeface="Tahoma" panose="020F0502020204030204" pitchFamily="34" charset="0"/>
                <a:ea typeface="Tahoma" panose="020F0502020204030204" pitchFamily="34" charset="0"/>
                <a:cs typeface="Tahoma" panose="020F0502020204030204" pitchFamily="34" charset="0"/>
                <a:hlinkClick r:id="rId8"/>
              </a:rPr>
              <a:t>christopher.carr@concordia.ca</a:t>
            </a:r>
            <a:endParaRPr lang="en-US" sz="2400" dirty="0">
              <a:latin typeface="Tahoma" panose="020F0502020204030204" pitchFamily="34" charset="0"/>
              <a:ea typeface="Tahoma" panose="020F0502020204030204" pitchFamily="34" charset="0"/>
              <a:cs typeface="Tahoma" panose="020F0502020204030204" pitchFamily="34" charset="0"/>
            </a:endParaRPr>
          </a:p>
          <a:p>
            <a:pPr marL="0" indent="0">
              <a:buNone/>
            </a:pPr>
            <a:endParaRPr lang="en-US" sz="2400" dirty="0">
              <a:latin typeface="Tahoma" panose="020F0502020204030204" pitchFamily="34" charset="0"/>
              <a:ea typeface="Tahoma" panose="020F0502020204030204" pitchFamily="34" charset="0"/>
              <a:cs typeface="Tahoma" panose="020F0502020204030204" pitchFamily="34" charset="0"/>
            </a:endParaRPr>
          </a:p>
        </p:txBody>
      </p:sp>
    </p:spTree>
    <p:extLst>
      <p:ext uri="{BB962C8B-B14F-4D97-AF65-F5344CB8AC3E}">
        <p14:creationId xmlns:p14="http://schemas.microsoft.com/office/powerpoint/2010/main" val="1796376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23EB-A991-F044-89EF-80A1A27E8D51}"/>
              </a:ext>
            </a:extLst>
          </p:cNvPr>
          <p:cNvSpPr>
            <a:spLocks noGrp="1"/>
          </p:cNvSpPr>
          <p:nvPr>
            <p:ph type="title"/>
          </p:nvPr>
        </p:nvSpPr>
        <p:spPr/>
        <p:txBody>
          <a:bodyPr/>
          <a:lstStyle/>
          <a:p>
            <a:r>
              <a:rPr lang="en-US" dirty="0"/>
              <a:t>What is Accessibility Metadata?</a:t>
            </a:r>
          </a:p>
        </p:txBody>
      </p:sp>
      <p:sp>
        <p:nvSpPr>
          <p:cNvPr id="3" name="Content Placeholder 2">
            <a:extLst>
              <a:ext uri="{FF2B5EF4-FFF2-40B4-BE49-F238E27FC236}">
                <a16:creationId xmlns:a16="http://schemas.microsoft.com/office/drawing/2014/main" id="{3E745760-47A4-C941-B64E-DBA4583A8E58}"/>
              </a:ext>
            </a:extLst>
          </p:cNvPr>
          <p:cNvSpPr>
            <a:spLocks noGrp="1"/>
          </p:cNvSpPr>
          <p:nvPr>
            <p:ph sz="half" idx="2"/>
          </p:nvPr>
        </p:nvSpPr>
        <p:spPr>
          <a:xfrm>
            <a:off x="566536" y="1579471"/>
            <a:ext cx="10741930" cy="5278529"/>
          </a:xfrm>
        </p:spPr>
        <p:txBody>
          <a:bodyPr/>
          <a:lstStyle/>
          <a:p>
            <a:r>
              <a:rPr lang="en-US" sz="3600" dirty="0"/>
              <a:t>Information meant to be read by a computer about how accessible or inaccessible the resource is</a:t>
            </a:r>
          </a:p>
          <a:p>
            <a:r>
              <a:rPr lang="en-US" sz="2400" dirty="0"/>
              <a:t> </a:t>
            </a:r>
          </a:p>
          <a:p>
            <a:pPr lvl="1"/>
            <a:r>
              <a:rPr lang="en-US" sz="2800" dirty="0"/>
              <a:t>Can provide information on</a:t>
            </a:r>
          </a:p>
          <a:p>
            <a:pPr lvl="3"/>
            <a:r>
              <a:rPr lang="en-US" dirty="0"/>
              <a:t>Accessibility features</a:t>
            </a:r>
          </a:p>
          <a:p>
            <a:pPr lvl="3"/>
            <a:r>
              <a:rPr lang="en-US" dirty="0"/>
              <a:t>Accessibility hazards (if any)</a:t>
            </a:r>
          </a:p>
          <a:p>
            <a:pPr lvl="3"/>
            <a:r>
              <a:rPr lang="en-US" dirty="0"/>
              <a:t>Accessibility accommodations for reading</a:t>
            </a:r>
          </a:p>
          <a:p>
            <a:pPr lvl="3"/>
            <a:r>
              <a:rPr lang="en-US" dirty="0"/>
              <a:t>Conformance to WCAG</a:t>
            </a:r>
          </a:p>
          <a:p>
            <a:pPr lvl="3"/>
            <a:r>
              <a:rPr lang="en-US" dirty="0"/>
              <a:t>Certification</a:t>
            </a:r>
          </a:p>
          <a:p>
            <a:pPr lvl="3"/>
            <a:r>
              <a:rPr lang="en-US" dirty="0"/>
              <a:t>Human-readable summary of accessibility</a:t>
            </a:r>
          </a:p>
        </p:txBody>
      </p:sp>
    </p:spTree>
    <p:extLst>
      <p:ext uri="{BB962C8B-B14F-4D97-AF65-F5344CB8AC3E}">
        <p14:creationId xmlns:p14="http://schemas.microsoft.com/office/powerpoint/2010/main" val="1434504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23EB-A991-F044-89EF-80A1A27E8D51}"/>
              </a:ext>
            </a:extLst>
          </p:cNvPr>
          <p:cNvSpPr>
            <a:spLocks noGrp="1"/>
          </p:cNvSpPr>
          <p:nvPr>
            <p:ph type="title"/>
          </p:nvPr>
        </p:nvSpPr>
        <p:spPr>
          <a:xfrm>
            <a:off x="347607" y="213812"/>
            <a:ext cx="10741930" cy="958511"/>
          </a:xfrm>
        </p:spPr>
        <p:txBody>
          <a:bodyPr/>
          <a:lstStyle/>
          <a:p>
            <a:r>
              <a:rPr lang="en-US" dirty="0"/>
              <a:t>Where Can it Be Found?</a:t>
            </a:r>
          </a:p>
        </p:txBody>
      </p:sp>
      <p:sp>
        <p:nvSpPr>
          <p:cNvPr id="3" name="Content Placeholder 2">
            <a:extLst>
              <a:ext uri="{FF2B5EF4-FFF2-40B4-BE49-F238E27FC236}">
                <a16:creationId xmlns:a16="http://schemas.microsoft.com/office/drawing/2014/main" id="{3E745760-47A4-C941-B64E-DBA4583A8E58}"/>
              </a:ext>
            </a:extLst>
          </p:cNvPr>
          <p:cNvSpPr>
            <a:spLocks noGrp="1"/>
          </p:cNvSpPr>
          <p:nvPr>
            <p:ph sz="half" idx="2"/>
          </p:nvPr>
        </p:nvSpPr>
        <p:spPr>
          <a:xfrm>
            <a:off x="566536" y="1579471"/>
            <a:ext cx="11272538" cy="4545107"/>
          </a:xfrm>
        </p:spPr>
        <p:txBody>
          <a:bodyPr/>
          <a:lstStyle/>
          <a:p>
            <a:r>
              <a:rPr lang="en-US" sz="3600" dirty="0"/>
              <a:t>Inside the EPUB</a:t>
            </a:r>
          </a:p>
          <a:p>
            <a:pPr marL="1051560" lvl="3" indent="-457200">
              <a:buFont typeface="Arial" panose="020B0604020202020204" pitchFamily="34" charset="0"/>
              <a:buChar char="•"/>
            </a:pPr>
            <a:r>
              <a:rPr lang="en-US" sz="3200" dirty="0"/>
              <a:t>OPF File contains the accessibility metadata</a:t>
            </a:r>
            <a:br>
              <a:rPr lang="en-US" sz="3200" dirty="0"/>
            </a:br>
            <a:endParaRPr lang="en-US" sz="3200" dirty="0"/>
          </a:p>
          <a:p>
            <a:r>
              <a:rPr lang="en-US" sz="3600" dirty="0"/>
              <a:t>Outside the EPUB (Separate metadata file)</a:t>
            </a:r>
          </a:p>
          <a:p>
            <a:pPr marL="1051560" lvl="3" indent="-457200">
              <a:buFont typeface="Arial" panose="020B0604020202020204" pitchFamily="34" charset="0"/>
              <a:buChar char="•"/>
            </a:pPr>
            <a:r>
              <a:rPr lang="en-US" sz="3200" dirty="0"/>
              <a:t>ONIX</a:t>
            </a:r>
          </a:p>
          <a:p>
            <a:pPr marL="1051560" lvl="3" indent="-457200">
              <a:buFont typeface="Arial" panose="020B0604020202020204" pitchFamily="34" charset="0"/>
              <a:buChar char="•"/>
            </a:pPr>
            <a:r>
              <a:rPr lang="en-US" sz="3200" dirty="0"/>
              <a:t>New metadata provides full coverage: ONIX 3.0 or later</a:t>
            </a:r>
          </a:p>
          <a:p>
            <a:pPr marL="1051560" lvl="3" indent="-457200">
              <a:buFont typeface="Arial" panose="020B0604020202020204" pitchFamily="34" charset="0"/>
              <a:buChar char="•"/>
            </a:pPr>
            <a:r>
              <a:rPr lang="en-US" sz="3200" dirty="0"/>
              <a:t>MARC records (derived from EPUB or ONIX metadata)</a:t>
            </a:r>
          </a:p>
        </p:txBody>
      </p:sp>
    </p:spTree>
    <p:extLst>
      <p:ext uri="{BB962C8B-B14F-4D97-AF65-F5344CB8AC3E}">
        <p14:creationId xmlns:p14="http://schemas.microsoft.com/office/powerpoint/2010/main" val="2142659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23EB-A991-F044-89EF-80A1A27E8D51}"/>
              </a:ext>
            </a:extLst>
          </p:cNvPr>
          <p:cNvSpPr>
            <a:spLocks noGrp="1"/>
          </p:cNvSpPr>
          <p:nvPr>
            <p:ph type="title"/>
          </p:nvPr>
        </p:nvSpPr>
        <p:spPr/>
        <p:txBody>
          <a:bodyPr/>
          <a:lstStyle/>
          <a:p>
            <a:r>
              <a:rPr lang="en-US" dirty="0"/>
              <a:t>How Can it Be Used?</a:t>
            </a:r>
          </a:p>
        </p:txBody>
      </p:sp>
      <p:sp>
        <p:nvSpPr>
          <p:cNvPr id="3" name="Content Placeholder 2">
            <a:extLst>
              <a:ext uri="{FF2B5EF4-FFF2-40B4-BE49-F238E27FC236}">
                <a16:creationId xmlns:a16="http://schemas.microsoft.com/office/drawing/2014/main" id="{3E745760-47A4-C941-B64E-DBA4583A8E58}"/>
              </a:ext>
            </a:extLst>
          </p:cNvPr>
          <p:cNvSpPr>
            <a:spLocks noGrp="1"/>
          </p:cNvSpPr>
          <p:nvPr>
            <p:ph sz="half" idx="2"/>
          </p:nvPr>
        </p:nvSpPr>
        <p:spPr>
          <a:xfrm>
            <a:off x="347607" y="1595513"/>
            <a:ext cx="11625464" cy="4545107"/>
          </a:xfrm>
        </p:spPr>
        <p:txBody>
          <a:bodyPr/>
          <a:lstStyle/>
          <a:p>
            <a:pPr marL="685800" lvl="2" indent="-457200">
              <a:buFont typeface="Arial" panose="020B0604020202020204" pitchFamily="34" charset="0"/>
              <a:buChar char="•"/>
            </a:pPr>
            <a:r>
              <a:rPr lang="en-US" dirty="0"/>
              <a:t>Publishers</a:t>
            </a:r>
          </a:p>
          <a:p>
            <a:pPr marL="1051560" lvl="3" indent="-457200">
              <a:buFont typeface="Arial" panose="020B0604020202020204" pitchFamily="34" charset="0"/>
              <a:buChar char="•"/>
            </a:pPr>
            <a:r>
              <a:rPr lang="en-US" sz="2400" dirty="0"/>
              <a:t>Disclosing the accessibility of their publications</a:t>
            </a:r>
          </a:p>
          <a:p>
            <a:pPr marL="685800" lvl="2" indent="-457200">
              <a:buFont typeface="Arial" panose="020B0604020202020204" pitchFamily="34" charset="0"/>
              <a:buChar char="•"/>
            </a:pPr>
            <a:r>
              <a:rPr lang="en-US" dirty="0"/>
              <a:t>Bookstores</a:t>
            </a:r>
          </a:p>
          <a:p>
            <a:pPr marL="1095375" lvl="3" indent="-501650">
              <a:buFont typeface="Arial" panose="020B0604020202020204" pitchFamily="34" charset="0"/>
              <a:buChar char="•"/>
            </a:pPr>
            <a:r>
              <a:rPr lang="en-US" sz="2400" dirty="0"/>
              <a:t>Help customers find accessible materials to make informed purchasing decisions</a:t>
            </a:r>
          </a:p>
          <a:p>
            <a:pPr marL="685800" lvl="2" indent="-457200">
              <a:buFont typeface="Arial" panose="020B0604020202020204" pitchFamily="34" charset="0"/>
              <a:buChar char="•"/>
            </a:pPr>
            <a:r>
              <a:rPr lang="en-US" dirty="0"/>
              <a:t>School / Library</a:t>
            </a:r>
          </a:p>
          <a:p>
            <a:pPr marL="1095375" lvl="3" indent="-501650">
              <a:buFont typeface="Arial" panose="020B0604020202020204" pitchFamily="34" charset="0"/>
              <a:buChar char="•"/>
            </a:pPr>
            <a:r>
              <a:rPr lang="en-US" sz="2400" dirty="0"/>
              <a:t>Make informed purchasing decisions and document progress toward obligations</a:t>
            </a:r>
          </a:p>
          <a:p>
            <a:pPr marL="685800" lvl="2" indent="-457200">
              <a:buFont typeface="Arial" panose="020B0604020202020204" pitchFamily="34" charset="0"/>
              <a:buChar char="•"/>
            </a:pPr>
            <a:r>
              <a:rPr lang="en-US" dirty="0"/>
              <a:t>End User</a:t>
            </a:r>
          </a:p>
          <a:p>
            <a:pPr marL="1095375" lvl="3" indent="-501650">
              <a:buFont typeface="Arial" panose="020B0604020202020204" pitchFamily="34" charset="0"/>
              <a:buChar char="•"/>
            </a:pPr>
            <a:r>
              <a:rPr lang="en-US" sz="2400" dirty="0"/>
              <a:t>Ensures what you are about to read or buy will meet your needs</a:t>
            </a:r>
            <a:endParaRPr lang="en-US" dirty="0"/>
          </a:p>
        </p:txBody>
      </p:sp>
    </p:spTree>
    <p:extLst>
      <p:ext uri="{BB962C8B-B14F-4D97-AF65-F5344CB8AC3E}">
        <p14:creationId xmlns:p14="http://schemas.microsoft.com/office/powerpoint/2010/main" val="680659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23EB-A991-F044-89EF-80A1A27E8D51}"/>
              </a:ext>
            </a:extLst>
          </p:cNvPr>
          <p:cNvSpPr>
            <a:spLocks noGrp="1"/>
          </p:cNvSpPr>
          <p:nvPr>
            <p:ph type="title"/>
          </p:nvPr>
        </p:nvSpPr>
        <p:spPr/>
        <p:txBody>
          <a:bodyPr/>
          <a:lstStyle/>
          <a:p>
            <a:r>
              <a:rPr lang="en-US" sz="4000" dirty="0"/>
              <a:t>Metadata Ecosystem</a:t>
            </a:r>
          </a:p>
        </p:txBody>
      </p:sp>
      <p:pic>
        <p:nvPicPr>
          <p:cNvPr id="6" name="Picture 5" descr="Flowchart: Digital Publishing Ecosystem. File Formats/Supply Chain (EPUB, PDF, ONIX, MARC) all flowing down into the Accessibility Metadata Reverence layer: EPUB Accessibility Metadata 1.1, PDF/UA1/2/WTPDF, Providing accessibility metadata in ONIX, and MARC record fields (341 and 532) all flowing down into the Metadata Processing level: Display Techniques for EPUB Accessibility Metadata, Display TEchniques for PDF Accessibility Metadata, Display Techniques for oNIX Accessibility Metadata, and Crosswalk aligning MARC record fields with a11y metadata source. all flowing down into the common Accessibility Metadata Display Guide for Digital Publications. Future work is the PDF display techniques and MARC crosswalk.">
            <a:extLst>
              <a:ext uri="{FF2B5EF4-FFF2-40B4-BE49-F238E27FC236}">
                <a16:creationId xmlns:a16="http://schemas.microsoft.com/office/drawing/2014/main" id="{BECA92C3-BC7C-3ACD-C5C0-E7F9587FA9F0}"/>
              </a:ext>
            </a:extLst>
          </p:cNvPr>
          <p:cNvPicPr>
            <a:picLocks noChangeAspect="1"/>
          </p:cNvPicPr>
          <p:nvPr/>
        </p:nvPicPr>
        <p:blipFill>
          <a:blip r:embed="rId3"/>
          <a:stretch>
            <a:fillRect/>
          </a:stretch>
        </p:blipFill>
        <p:spPr>
          <a:xfrm>
            <a:off x="1380467" y="1546295"/>
            <a:ext cx="9431066" cy="4553585"/>
          </a:xfrm>
          <a:prstGeom prst="rect">
            <a:avLst/>
          </a:prstGeom>
        </p:spPr>
      </p:pic>
      <p:sp>
        <p:nvSpPr>
          <p:cNvPr id="3" name="Content Placeholder 2">
            <a:extLst>
              <a:ext uri="{FF2B5EF4-FFF2-40B4-BE49-F238E27FC236}">
                <a16:creationId xmlns:a16="http://schemas.microsoft.com/office/drawing/2014/main" id="{B7077781-632D-6C81-B156-3FF0D882EB47}"/>
              </a:ext>
            </a:extLst>
          </p:cNvPr>
          <p:cNvSpPr>
            <a:spLocks noGrp="1"/>
          </p:cNvSpPr>
          <p:nvPr>
            <p:ph sz="half" idx="2"/>
          </p:nvPr>
        </p:nvSpPr>
        <p:spPr>
          <a:xfrm>
            <a:off x="1156773" y="6372913"/>
            <a:ext cx="9878454" cy="383970"/>
          </a:xfrm>
        </p:spPr>
        <p:txBody>
          <a:bodyPr/>
          <a:lstStyle/>
          <a:p>
            <a:pPr marL="0" marR="0" lvl="0" indent="0" algn="l" defTabSz="914377"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sz="1800" b="0" kern="1200" dirty="0">
                <a:solidFill>
                  <a:schemeClr val="tx1"/>
                </a:solidFill>
                <a:effectLst/>
                <a:hlinkClick r:id="rId4"/>
              </a:rPr>
              <a:t>https://w3c.github.io/publ-a11y/a11y-meta-display-guide/2.0/draft/guidelines/ - processing-guide</a:t>
            </a:r>
            <a:endParaRPr lang="en-US" sz="1800" dirty="0">
              <a:effectLst/>
            </a:endParaRPr>
          </a:p>
        </p:txBody>
      </p:sp>
    </p:spTree>
    <p:extLst>
      <p:ext uri="{BB962C8B-B14F-4D97-AF65-F5344CB8AC3E}">
        <p14:creationId xmlns:p14="http://schemas.microsoft.com/office/powerpoint/2010/main" val="4281484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23EB-A991-F044-89EF-80A1A27E8D51}"/>
              </a:ext>
            </a:extLst>
          </p:cNvPr>
          <p:cNvSpPr>
            <a:spLocks noGrp="1"/>
          </p:cNvSpPr>
          <p:nvPr>
            <p:ph type="title"/>
          </p:nvPr>
        </p:nvSpPr>
        <p:spPr/>
        <p:txBody>
          <a:bodyPr/>
          <a:lstStyle/>
          <a:p>
            <a:r>
              <a:rPr lang="en-US" dirty="0"/>
              <a:t>3</a:t>
            </a:r>
            <a:r>
              <a:rPr lang="en-US" baseline="30000" dirty="0"/>
              <a:t>rd</a:t>
            </a:r>
            <a:r>
              <a:rPr lang="en-US" dirty="0"/>
              <a:t> Party Certification</a:t>
            </a:r>
          </a:p>
        </p:txBody>
      </p:sp>
      <p:sp>
        <p:nvSpPr>
          <p:cNvPr id="3" name="Content Placeholder 2">
            <a:extLst>
              <a:ext uri="{FF2B5EF4-FFF2-40B4-BE49-F238E27FC236}">
                <a16:creationId xmlns:a16="http://schemas.microsoft.com/office/drawing/2014/main" id="{3E745760-47A4-C941-B64E-DBA4583A8E58}"/>
              </a:ext>
            </a:extLst>
          </p:cNvPr>
          <p:cNvSpPr>
            <a:spLocks noGrp="1"/>
          </p:cNvSpPr>
          <p:nvPr>
            <p:ph sz="half" idx="2"/>
          </p:nvPr>
        </p:nvSpPr>
        <p:spPr/>
        <p:txBody>
          <a:bodyPr/>
          <a:lstStyle/>
          <a:p>
            <a:r>
              <a:rPr lang="en-US" sz="3200" dirty="0"/>
              <a:t>Conforms To: </a:t>
            </a:r>
            <a:r>
              <a:rPr lang="en-US" sz="3200" dirty="0">
                <a:hlinkClick r:id="rId3"/>
              </a:rPr>
              <a:t>EPUB 1.1 Specification WCAG 2.2 - AA</a:t>
            </a:r>
            <a:endParaRPr lang="en-US" sz="3200" dirty="0"/>
          </a:p>
          <a:p>
            <a:r>
              <a:rPr lang="en-US" sz="3200" dirty="0"/>
              <a:t>Certified By: </a:t>
            </a:r>
          </a:p>
          <a:p>
            <a:pPr marL="1051560" lvl="3" indent="-457200">
              <a:buFont typeface="Arial" panose="020B0604020202020204" pitchFamily="34" charset="0"/>
              <a:buChar char="•"/>
            </a:pPr>
            <a:r>
              <a:rPr lang="en-US" dirty="0"/>
              <a:t>Self-certification (by Publisher / Vendor)	</a:t>
            </a:r>
          </a:p>
          <a:p>
            <a:pPr marL="1051560" lvl="3" indent="-457200">
              <a:buFont typeface="Arial" panose="020B0604020202020204" pitchFamily="34" charset="0"/>
              <a:buChar char="•"/>
            </a:pPr>
            <a:r>
              <a:rPr lang="en-US" dirty="0"/>
              <a:t>Benetech (GCA)</a:t>
            </a:r>
          </a:p>
          <a:p>
            <a:pPr marL="1051560" lvl="3" indent="-457200">
              <a:buFont typeface="Arial" panose="020B0604020202020204" pitchFamily="34" charset="0"/>
              <a:buChar char="•"/>
            </a:pPr>
            <a:r>
              <a:rPr lang="en-US" dirty="0" err="1"/>
              <a:t>eBound</a:t>
            </a:r>
            <a:r>
              <a:rPr lang="en-US" dirty="0"/>
              <a:t> Canada</a:t>
            </a:r>
          </a:p>
          <a:p>
            <a:pPr marL="1051560" lvl="3" indent="-457200">
              <a:buFont typeface="Arial" panose="020B0604020202020204" pitchFamily="34" charset="0"/>
              <a:buChar char="•"/>
            </a:pPr>
            <a:r>
              <a:rPr lang="en-US" dirty="0"/>
              <a:t>Authorized Entities (Libraries – Remediated Content)</a:t>
            </a:r>
            <a:br>
              <a:rPr lang="en-US" dirty="0"/>
            </a:br>
            <a:endParaRPr lang="en-US" dirty="0"/>
          </a:p>
          <a:p>
            <a:r>
              <a:rPr lang="en-US" sz="3200" dirty="0"/>
              <a:t>Certifier Credential: Global Certified Accessible</a:t>
            </a:r>
          </a:p>
        </p:txBody>
      </p:sp>
      <p:pic>
        <p:nvPicPr>
          <p:cNvPr id="6" name="Picture 5" descr="Logo: Global Certified Accessible - Benetech">
            <a:extLst>
              <a:ext uri="{FF2B5EF4-FFF2-40B4-BE49-F238E27FC236}">
                <a16:creationId xmlns:a16="http://schemas.microsoft.com/office/drawing/2014/main" id="{DF29B1D6-6432-D848-8E94-54C559D37723}"/>
              </a:ext>
            </a:extLst>
          </p:cNvPr>
          <p:cNvPicPr>
            <a:picLocks noChangeAspect="1"/>
          </p:cNvPicPr>
          <p:nvPr/>
        </p:nvPicPr>
        <p:blipFill>
          <a:blip r:embed="rId4"/>
          <a:stretch>
            <a:fillRect/>
          </a:stretch>
        </p:blipFill>
        <p:spPr>
          <a:xfrm>
            <a:off x="9639300" y="4738485"/>
            <a:ext cx="2044699" cy="2044699"/>
          </a:xfrm>
          <a:prstGeom prst="rect">
            <a:avLst/>
          </a:prstGeom>
        </p:spPr>
      </p:pic>
    </p:spTree>
    <p:extLst>
      <p:ext uri="{BB962C8B-B14F-4D97-AF65-F5344CB8AC3E}">
        <p14:creationId xmlns:p14="http://schemas.microsoft.com/office/powerpoint/2010/main" val="167080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3C763-BC8A-CACA-885C-068FD20302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9B7358-0D0A-A760-49BF-87E2AD73B1DF}"/>
              </a:ext>
            </a:extLst>
          </p:cNvPr>
          <p:cNvSpPr>
            <a:spLocks noGrp="1"/>
          </p:cNvSpPr>
          <p:nvPr>
            <p:ph type="title"/>
          </p:nvPr>
        </p:nvSpPr>
        <p:spPr/>
        <p:txBody>
          <a:bodyPr/>
          <a:lstStyle/>
          <a:p>
            <a:r>
              <a:rPr lang="en-US" sz="4000" dirty="0"/>
              <a:t>Metadata Crosswalk between EPUB/ONIX/MARC</a:t>
            </a:r>
          </a:p>
        </p:txBody>
      </p:sp>
      <p:sp>
        <p:nvSpPr>
          <p:cNvPr id="4" name="Content Placeholder 2">
            <a:extLst>
              <a:ext uri="{FF2B5EF4-FFF2-40B4-BE49-F238E27FC236}">
                <a16:creationId xmlns:a16="http://schemas.microsoft.com/office/drawing/2014/main" id="{6F126D64-A640-1943-6811-B88DDAF8B272}"/>
              </a:ext>
            </a:extLst>
          </p:cNvPr>
          <p:cNvSpPr>
            <a:spLocks noGrp="1"/>
          </p:cNvSpPr>
          <p:nvPr>
            <p:ph sz="half" idx="2"/>
          </p:nvPr>
        </p:nvSpPr>
        <p:spPr>
          <a:xfrm>
            <a:off x="0" y="2133262"/>
            <a:ext cx="12031579" cy="2591476"/>
          </a:xfrm>
        </p:spPr>
        <p:txBody>
          <a:bodyPr/>
          <a:lstStyle/>
          <a:p>
            <a:pPr marL="742950" lvl="2" indent="0">
              <a:buNone/>
            </a:pPr>
            <a:r>
              <a:rPr lang="en-US" sz="4000" dirty="0"/>
              <a:t>Accessibility Properties Crosswalk </a:t>
            </a:r>
            <a:br>
              <a:rPr lang="en-US" sz="4000" dirty="0"/>
            </a:br>
            <a:r>
              <a:rPr lang="en-US" sz="4000" dirty="0"/>
              <a:t>(schema.org, ONIX, MARC21 &amp; UNIMARC)</a:t>
            </a:r>
            <a:br>
              <a:rPr lang="en-US" sz="4000" dirty="0"/>
            </a:br>
            <a:endParaRPr lang="en-US" sz="4000" dirty="0"/>
          </a:p>
          <a:p>
            <a:pPr marL="1451610" lvl="3" indent="-342900"/>
            <a:r>
              <a:rPr lang="en-US" sz="3600" dirty="0">
                <a:hlinkClick r:id="rId3"/>
              </a:rPr>
              <a:t>https://w3c.github.io/a11y-discov-vocab/crosswalk/</a:t>
            </a:r>
            <a:r>
              <a:rPr lang="en-US" sz="3600" dirty="0"/>
              <a:t> </a:t>
            </a:r>
          </a:p>
        </p:txBody>
      </p:sp>
    </p:spTree>
    <p:extLst>
      <p:ext uri="{BB962C8B-B14F-4D97-AF65-F5344CB8AC3E}">
        <p14:creationId xmlns:p14="http://schemas.microsoft.com/office/powerpoint/2010/main" val="2987600059"/>
      </p:ext>
    </p:extLst>
  </p:cSld>
  <p:clrMapOvr>
    <a:masterClrMapping/>
  </p:clrMapOvr>
</p:sld>
</file>

<file path=ppt/theme/theme1.xml><?xml version="1.0" encoding="utf-8"?>
<a:theme xmlns:a="http://schemas.openxmlformats.org/drawingml/2006/main" name="Benetech Theme">
  <a:themeElements>
    <a:clrScheme name="Benetech Colors">
      <a:dk1>
        <a:srgbClr val="000000"/>
      </a:dk1>
      <a:lt1>
        <a:srgbClr val="FFFFFF"/>
      </a:lt1>
      <a:dk2>
        <a:srgbClr val="0E2841"/>
      </a:dk2>
      <a:lt2>
        <a:srgbClr val="FFFFFF"/>
      </a:lt2>
      <a:accent1>
        <a:srgbClr val="2275BB"/>
      </a:accent1>
      <a:accent2>
        <a:srgbClr val="7A2B84"/>
      </a:accent2>
      <a:accent3>
        <a:srgbClr val="E21A23"/>
      </a:accent3>
      <a:accent4>
        <a:srgbClr val="BD1B8E"/>
      </a:accent4>
      <a:accent5>
        <a:srgbClr val="2275BB"/>
      </a:accent5>
      <a:accent6>
        <a:srgbClr val="7A2B84"/>
      </a:accent6>
      <a:hlink>
        <a:srgbClr val="2275BB"/>
      </a:hlink>
      <a:folHlink>
        <a:srgbClr val="BD1B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enetech.potx" id="{FB8B5DDA-2696-4B40-B0CA-D97B13C21D62}" vid="{F2108EF5-CDA2-4948-84BA-6FB089B5DB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b9e6b75-cae7-4bbc-beb4-d68fffa87ee0" xsi:nil="true"/>
    <lcf76f155ced4ddcb4097134ff3c332f xmlns="32ca62ed-94b3-48ab-b3d8-6e57ea7fb7d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4149BB7E8EAC47AA64233207B2E749" ma:contentTypeVersion="15" ma:contentTypeDescription="Create a new document." ma:contentTypeScope="" ma:versionID="1c8f6eacc48b33f8dff6422b3f912b50">
  <xsd:schema xmlns:xsd="http://www.w3.org/2001/XMLSchema" xmlns:xs="http://www.w3.org/2001/XMLSchema" xmlns:p="http://schemas.microsoft.com/office/2006/metadata/properties" xmlns:ns2="32ca62ed-94b3-48ab-b3d8-6e57ea7fb7d0" xmlns:ns3="db9e6b75-cae7-4bbc-beb4-d68fffa87ee0" targetNamespace="http://schemas.microsoft.com/office/2006/metadata/properties" ma:root="true" ma:fieldsID="34d0ac10fd3967b38f95823e39fbe930" ns2:_="" ns3:_="">
    <xsd:import namespace="32ca62ed-94b3-48ab-b3d8-6e57ea7fb7d0"/>
    <xsd:import namespace="db9e6b75-cae7-4bbc-beb4-d68fffa87ee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ca62ed-94b3-48ab-b3d8-6e57ea7fb7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1a63582-2654-4d47-966c-e8b5d293784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9e6b75-cae7-4bbc-beb4-d68fffa87ee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a54e9a0a-f937-4b14-a9df-2058e4ee7162}" ma:internalName="TaxCatchAll" ma:showField="CatchAllData" ma:web="db9e6b75-cae7-4bbc-beb4-d68fffa87e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A1CC4F-80B1-43E6-B653-7108063EBE3C}">
  <ds:schemaRefs>
    <ds:schemaRef ds:uri="http://schemas.microsoft.com/sharepoint/v3/contenttype/forms"/>
  </ds:schemaRefs>
</ds:datastoreItem>
</file>

<file path=customXml/itemProps2.xml><?xml version="1.0" encoding="utf-8"?>
<ds:datastoreItem xmlns:ds="http://schemas.openxmlformats.org/officeDocument/2006/customXml" ds:itemID="{C99D7AD2-9884-4AF9-ACB6-06952E130DAD}">
  <ds:schemaRefs>
    <ds:schemaRef ds:uri="http://purl.org/dc/elements/1.1/"/>
    <ds:schemaRef ds:uri="32ca62ed-94b3-48ab-b3d8-6e57ea7fb7d0"/>
    <ds:schemaRef ds:uri="db9e6b75-cae7-4bbc-beb4-d68fffa87ee0"/>
    <ds:schemaRef ds:uri="http://purl.org/dc/dcmitype/"/>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E67FD55-1273-451A-9846-B991181BF6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ca62ed-94b3-48ab-b3d8-6e57ea7fb7d0"/>
    <ds:schemaRef ds:uri="db9e6b75-cae7-4bbc-beb4-d68fffa87e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Benetech</Template>
  <TotalTime>6859</TotalTime>
  <Words>1954</Words>
  <Application>Microsoft Office PowerPoint</Application>
  <PresentationFormat>Widescreen</PresentationFormat>
  <Paragraphs>305</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Aptos</vt:lpstr>
      <vt:lpstr>Arial</vt:lpstr>
      <vt:lpstr>Calibri</vt:lpstr>
      <vt:lpstr>Segoe UI Symbol</vt:lpstr>
      <vt:lpstr>Tahoma</vt:lpstr>
      <vt:lpstr>Wingdings</vt:lpstr>
      <vt:lpstr>Benetech Theme</vt:lpstr>
      <vt:lpstr>Empowering Inclusive Learning</vt:lpstr>
      <vt:lpstr>Speakers</vt:lpstr>
      <vt:lpstr>Overview</vt:lpstr>
      <vt:lpstr>What is Accessibility Metadata?</vt:lpstr>
      <vt:lpstr>Where Can it Be Found?</vt:lpstr>
      <vt:lpstr>How Can it Be Used?</vt:lpstr>
      <vt:lpstr>Metadata Ecosystem</vt:lpstr>
      <vt:lpstr>3rd Party Certification</vt:lpstr>
      <vt:lpstr>Metadata Crosswalk between EPUB/ONIX/MARC</vt:lpstr>
      <vt:lpstr>Accessibility Features Example</vt:lpstr>
      <vt:lpstr>Accessibility Metadata Display Guide 2.0</vt:lpstr>
      <vt:lpstr>Key Accessibility Information</vt:lpstr>
      <vt:lpstr>Example: Ways of Reading</vt:lpstr>
      <vt:lpstr>Visual Adjustments EPUB/ONIX</vt:lpstr>
      <vt:lpstr>Daisy’s Metadata Previewer</vt:lpstr>
      <vt:lpstr>Daisy’s Metadata Previewer - Results</vt:lpstr>
      <vt:lpstr>Accessibility Properties Crosswalk</vt:lpstr>
      <vt:lpstr>MARC21 In Accessibility Crosswalk</vt:lpstr>
      <vt:lpstr>Recording Accessibility in MARC21</vt:lpstr>
      <vt:lpstr>MARC21 Basics</vt:lpstr>
      <vt:lpstr>IFLA LRM User Tasks</vt:lpstr>
      <vt:lpstr>Basic types of Data Recorded in MARC21</vt:lpstr>
      <vt:lpstr>Schema.org codes vs. ONIX codes</vt:lpstr>
      <vt:lpstr>Example ONIX Code</vt:lpstr>
      <vt:lpstr>Sample ONIX message with Accessibility Codes</vt:lpstr>
      <vt:lpstr>Presenting Accessibility Metadata to the End User</vt:lpstr>
      <vt:lpstr>Display Techniques</vt:lpstr>
      <vt:lpstr>Metadata Sharing, Interoperability, Internationalization</vt:lpstr>
      <vt:lpstr>Current and Future Work</vt:lpstr>
      <vt:lpstr>MARC Discussion Paper No. 2025-DP12</vt:lpstr>
      <vt:lpstr>IFLA Accessibility Metadata Network (AMNet)</vt:lpstr>
      <vt:lpstr>What you can do</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Charles LaPierre</dc:creator>
  <cp:lastModifiedBy>Katrina Fortner</cp:lastModifiedBy>
  <cp:revision>18</cp:revision>
  <dcterms:created xsi:type="dcterms:W3CDTF">2025-05-14T15:28:42Z</dcterms:created>
  <dcterms:modified xsi:type="dcterms:W3CDTF">2025-06-13T14:58:48Z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0x010100E44149BB7E8EAC47AA64233207B2E749</vt:lpwstr>
  </property>
</Properties>
</file>