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8" r:id="rId2"/>
    <p:sldId id="312" r:id="rId3"/>
    <p:sldId id="313" r:id="rId4"/>
    <p:sldId id="270" r:id="rId5"/>
    <p:sldId id="271" r:id="rId6"/>
    <p:sldId id="347" r:id="rId7"/>
    <p:sldId id="348" r:id="rId8"/>
    <p:sldId id="321" r:id="rId9"/>
    <p:sldId id="322" r:id="rId10"/>
    <p:sldId id="345" r:id="rId11"/>
    <p:sldId id="314" r:id="rId12"/>
    <p:sldId id="349" r:id="rId13"/>
    <p:sldId id="346" r:id="rId14"/>
    <p:sldId id="350" r:id="rId15"/>
    <p:sldId id="315" r:id="rId16"/>
    <p:sldId id="359" r:id="rId17"/>
    <p:sldId id="327" r:id="rId18"/>
    <p:sldId id="328" r:id="rId19"/>
    <p:sldId id="329" r:id="rId20"/>
    <p:sldId id="360" r:id="rId21"/>
    <p:sldId id="361" r:id="rId22"/>
    <p:sldId id="316" r:id="rId23"/>
    <p:sldId id="330" r:id="rId24"/>
    <p:sldId id="332" r:id="rId25"/>
    <p:sldId id="331" r:id="rId26"/>
    <p:sldId id="317" r:id="rId27"/>
    <p:sldId id="333" r:id="rId28"/>
    <p:sldId id="334" r:id="rId29"/>
    <p:sldId id="336" r:id="rId30"/>
    <p:sldId id="335" r:id="rId31"/>
    <p:sldId id="337" r:id="rId32"/>
    <p:sldId id="318" r:id="rId33"/>
    <p:sldId id="338" r:id="rId34"/>
    <p:sldId id="339" r:id="rId35"/>
    <p:sldId id="319" r:id="rId36"/>
    <p:sldId id="340" r:id="rId37"/>
    <p:sldId id="341" r:id="rId38"/>
    <p:sldId id="353" r:id="rId39"/>
    <p:sldId id="354" r:id="rId40"/>
    <p:sldId id="320" r:id="rId41"/>
    <p:sldId id="343" r:id="rId42"/>
    <p:sldId id="356" r:id="rId43"/>
    <p:sldId id="358" r:id="rId44"/>
    <p:sldId id="267" r:id="rId45"/>
  </p:sldIdLst>
  <p:sldSz cx="9144000" cy="5143500" type="screen16x9"/>
  <p:notesSz cx="6858000" cy="9144000"/>
  <p:embeddedFontLst>
    <p:embeddedFont>
      <p:font typeface="BentonSans Medium" panose="02000604020000020004" pitchFamily="2" charset="77"/>
      <p:regular r:id="rId47"/>
      <p:bold r:id="rId48"/>
      <p:italic r:id="rId49"/>
      <p:boldItalic r:id="rId50"/>
    </p:embeddedFont>
    <p:embeddedFont>
      <p:font typeface="Libre Franklin" pitchFamily="2" charset="77"/>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94D2E7"/>
    <a:srgbClr val="272727"/>
    <a:srgbClr val="00385F"/>
    <a:srgbClr val="004F80"/>
    <a:srgbClr val="328BB8"/>
    <a:srgbClr val="E9E9E9"/>
    <a:srgbClr val="395273"/>
    <a:srgbClr val="243142"/>
    <a:srgbClr val="496F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7C7B5-7D96-421B-8B0E-E8E2C3915DD6}" v="408" dt="2025-06-11T20:09:07.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690" autoAdjust="0"/>
    <p:restoredTop sz="75312" autoAdjust="0"/>
  </p:normalViewPr>
  <p:slideViewPr>
    <p:cSldViewPr snapToGrid="0">
      <p:cViewPr varScale="1">
        <p:scale>
          <a:sx n="31" d="100"/>
          <a:sy n="31" d="100"/>
        </p:scale>
        <p:origin x="176" y="19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presentation is from the perspective of people wholly new to the libraries. So some information may be very familiar to you, but we hope to show you what it can be like if someone comes in without knowing how to get started. Learning and communicating specialized, in-depth knowledge was a major feature of this project.</a:t>
            </a:r>
            <a:endParaRPr dirty="0"/>
          </a:p>
        </p:txBody>
      </p:sp>
    </p:spTree>
    <p:extLst>
      <p:ext uri="{BB962C8B-B14F-4D97-AF65-F5344CB8AC3E}">
        <p14:creationId xmlns:p14="http://schemas.microsoft.com/office/powerpoint/2010/main" val="242772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250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10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1387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917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997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093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343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Some only provided scanned PDFs, but they were often specialized databases and the documents couldn’t be found anywhere else. One in particular, </a:t>
            </a:r>
            <a:r>
              <a:rPr lang="en-US" dirty="0" err="1"/>
              <a:t>HeinOnline</a:t>
            </a:r>
            <a:r>
              <a:rPr lang="en-US" dirty="0"/>
              <a:t>, had only scanned PDFs, and a machine-generated text-only version that was largely unreadable and didn’t include any images or image descriptions.</a:t>
            </a:r>
            <a:endParaRPr dirty="0"/>
          </a:p>
        </p:txBody>
      </p:sp>
    </p:spTree>
    <p:extLst>
      <p:ext uri="{BB962C8B-B14F-4D97-AF65-F5344CB8AC3E}">
        <p14:creationId xmlns:p14="http://schemas.microsoft.com/office/powerpoint/2010/main" val="226714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Although </a:t>
            </a:r>
            <a:r>
              <a:rPr lang="en-US" dirty="0" err="1"/>
              <a:t>EZProxy</a:t>
            </a:r>
            <a:r>
              <a:rPr lang="en-US" dirty="0"/>
              <a:t> is designed to make life easier for students, it only works for the specific campus in the URL. To account for this, and to limit the number of URLs that we would need to maintain, we elected to remove </a:t>
            </a:r>
            <a:r>
              <a:rPr lang="en-US" dirty="0" err="1"/>
              <a:t>EZProxy</a:t>
            </a:r>
            <a:r>
              <a:rPr lang="en-US" dirty="0"/>
              <a:t> and give students instructions for how to log in and access their documents (which in most databases just required them to log into any IU system and select their campus).</a:t>
            </a:r>
            <a:endParaRPr dirty="0"/>
          </a:p>
        </p:txBody>
      </p:sp>
    </p:spTree>
    <p:extLst>
      <p:ext uri="{BB962C8B-B14F-4D97-AF65-F5344CB8AC3E}">
        <p14:creationId xmlns:p14="http://schemas.microsoft.com/office/powerpoint/2010/main" val="103287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7a23407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7a23407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00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description:</a:t>
            </a:r>
          </a:p>
          <a:p>
            <a:pPr marL="171450" lvl="0" indent="-171450" algn="l" rtl="0">
              <a:spcBef>
                <a:spcPts val="0"/>
              </a:spcBef>
              <a:spcAft>
                <a:spcPts val="0"/>
              </a:spcAft>
            </a:pPr>
            <a:r>
              <a:rPr lang="en-US" dirty="0"/>
              <a:t>The original link is: https://research-ebsco-com.proxyiub.uits.iu.edu/</a:t>
            </a:r>
            <a:r>
              <a:rPr lang="en-US" dirty="0" err="1"/>
              <a:t>linkprocessor</a:t>
            </a:r>
            <a:r>
              <a:rPr lang="en-US" dirty="0"/>
              <a:t>/</a:t>
            </a:r>
            <a:r>
              <a:rPr lang="en-US" dirty="0" err="1"/>
              <a:t>plink?id</a:t>
            </a:r>
            <a:r>
              <a:rPr lang="en-US" dirty="0"/>
              <a:t>=1d...da (link truncated to save space)</a:t>
            </a:r>
          </a:p>
          <a:p>
            <a:pPr marL="171450" lvl="0" indent="-171450" algn="l" rtl="0">
              <a:spcBef>
                <a:spcPts val="0"/>
              </a:spcBef>
              <a:spcAft>
                <a:spcPts val="0"/>
              </a:spcAft>
            </a:pPr>
            <a:r>
              <a:rPr lang="en-US" dirty="0"/>
              <a:t>The database portion is at the beginning: https://research-ebsco-com</a:t>
            </a:r>
          </a:p>
          <a:p>
            <a:pPr marL="171450" lvl="0" indent="-171450" algn="l" rtl="0">
              <a:spcBef>
                <a:spcPts val="0"/>
              </a:spcBef>
              <a:spcAft>
                <a:spcPts val="0"/>
              </a:spcAft>
            </a:pPr>
            <a:r>
              <a:rPr lang="en-US" dirty="0"/>
              <a:t>The </a:t>
            </a:r>
            <a:r>
              <a:rPr lang="en-US" dirty="0" err="1"/>
              <a:t>EZProxy</a:t>
            </a:r>
            <a:r>
              <a:rPr lang="en-US" dirty="0"/>
              <a:t> part is in the middle, but may appear at different parts of the URL: .proxyiub.uits.iu.edu</a:t>
            </a:r>
          </a:p>
          <a:p>
            <a:pPr marL="171450" lvl="0" indent="-171450" algn="l" rtl="0">
              <a:spcBef>
                <a:spcPts val="0"/>
              </a:spcBef>
              <a:spcAft>
                <a:spcPts val="0"/>
              </a:spcAft>
            </a:pPr>
            <a:r>
              <a:rPr lang="en-US" dirty="0"/>
              <a:t>The resource link portion is at the end: /</a:t>
            </a:r>
            <a:r>
              <a:rPr lang="en-US" dirty="0" err="1"/>
              <a:t>linkprocessor</a:t>
            </a:r>
            <a:r>
              <a:rPr lang="en-US" dirty="0"/>
              <a:t>/</a:t>
            </a:r>
            <a:r>
              <a:rPr lang="en-US" dirty="0" err="1"/>
              <a:t>plink?id</a:t>
            </a:r>
            <a:r>
              <a:rPr lang="en-US" dirty="0"/>
              <a:t>=1d…da (shortened to save space)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67602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Image description:</a:t>
            </a:r>
          </a:p>
          <a:p>
            <a:pPr marL="171450" lvl="0" indent="-171450" algn="l" rtl="0">
              <a:spcBef>
                <a:spcPts val="0"/>
              </a:spcBef>
              <a:spcAft>
                <a:spcPts val="0"/>
              </a:spcAft>
            </a:pPr>
            <a:r>
              <a:rPr lang="en-US" dirty="0"/>
              <a:t>The original link is the same as before: https://research-ebsco-com.proxyiub.uits.iu.edu/</a:t>
            </a:r>
            <a:r>
              <a:rPr lang="en-US" dirty="0" err="1"/>
              <a:t>linkprocessor</a:t>
            </a:r>
            <a:r>
              <a:rPr lang="en-US" dirty="0"/>
              <a:t>/</a:t>
            </a:r>
            <a:r>
              <a:rPr lang="en-US" dirty="0" err="1"/>
              <a:t>plink?id</a:t>
            </a:r>
            <a:r>
              <a:rPr lang="en-US" dirty="0"/>
              <a:t>=1d...da (link truncated to save space)</a:t>
            </a:r>
          </a:p>
          <a:p>
            <a:pPr marL="171450" lvl="0" indent="-171450" algn="l" rtl="0">
              <a:spcBef>
                <a:spcPts val="0"/>
              </a:spcBef>
              <a:spcAft>
                <a:spcPts val="0"/>
              </a:spcAft>
            </a:pPr>
            <a:r>
              <a:rPr lang="en-US" dirty="0"/>
              <a:t>Step 1: Remove the </a:t>
            </a:r>
            <a:r>
              <a:rPr lang="en-US" dirty="0" err="1"/>
              <a:t>EZProxy</a:t>
            </a:r>
            <a:r>
              <a:rPr lang="en-US" dirty="0"/>
              <a:t> portion: .proxyiub.uits.iu.edu</a:t>
            </a:r>
          </a:p>
          <a:p>
            <a:pPr marL="171450" lvl="0" indent="-171450" algn="l" rtl="0">
              <a:spcBef>
                <a:spcPts val="0"/>
              </a:spcBef>
              <a:spcAft>
                <a:spcPts val="0"/>
              </a:spcAft>
            </a:pPr>
            <a:r>
              <a:rPr lang="en-US" dirty="0"/>
              <a:t>Step 2: Edit the database portion and replace dashes with periods, with the result being: https://research.ebsco.com</a:t>
            </a:r>
          </a:p>
          <a:p>
            <a:pPr marL="171450" lvl="0" indent="-171450" algn="l" rtl="0">
              <a:spcBef>
                <a:spcPts val="0"/>
              </a:spcBef>
              <a:spcAft>
                <a:spcPts val="0"/>
              </a:spcAft>
            </a:pPr>
            <a:r>
              <a:rPr lang="en-US" dirty="0"/>
              <a:t>Step 3: Keep the resource link the same: /</a:t>
            </a:r>
            <a:r>
              <a:rPr lang="en-US" dirty="0" err="1"/>
              <a:t>linkprocessor</a:t>
            </a:r>
            <a:r>
              <a:rPr lang="en-US" dirty="0"/>
              <a:t>/</a:t>
            </a:r>
            <a:r>
              <a:rPr lang="en-US" dirty="0" err="1"/>
              <a:t>plink?id</a:t>
            </a:r>
            <a:r>
              <a:rPr lang="en-US" dirty="0"/>
              <a:t>=1d…da</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6928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541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learned the hard way that project management software was essential.</a:t>
            </a:r>
            <a:endParaRPr dirty="0"/>
          </a:p>
        </p:txBody>
      </p:sp>
    </p:spTree>
    <p:extLst>
      <p:ext uri="{BB962C8B-B14F-4D97-AF65-F5344CB8AC3E}">
        <p14:creationId xmlns:p14="http://schemas.microsoft.com/office/powerpoint/2010/main" val="316455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755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121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596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471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446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623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7a23407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7a23407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7866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752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90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603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827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10353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794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2118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782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0061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Starting with a small project helps define everyone’s roles while also building trust.</a:t>
            </a:r>
            <a:endParaRPr dirty="0"/>
          </a:p>
        </p:txBody>
      </p:sp>
    </p:spTree>
    <p:extLst>
      <p:ext uri="{BB962C8B-B14F-4D97-AF65-F5344CB8AC3E}">
        <p14:creationId xmlns:p14="http://schemas.microsoft.com/office/powerpoint/2010/main" val="379387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7a23407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7a23407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5881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253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4108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Font typeface="+mj-lt"/>
              <a:buNone/>
            </a:pPr>
            <a:r>
              <a:rPr lang="en-US" sz="1800" dirty="0">
                <a:latin typeface="Libre Franklin"/>
                <a:ea typeface="Libre Franklin"/>
                <a:cs typeface="Libre Franklin"/>
                <a:sym typeface="Libre Franklin"/>
              </a:rPr>
              <a:t>Image description:</a:t>
            </a:r>
          </a:p>
          <a:p>
            <a:pPr marL="342900" lvl="0" indent="-342900" algn="l" rtl="0">
              <a:lnSpc>
                <a:spcPct val="115000"/>
              </a:lnSpc>
              <a:spcBef>
                <a:spcPts val="0"/>
              </a:spcBef>
              <a:spcAft>
                <a:spcPts val="0"/>
              </a:spcAft>
              <a:buFont typeface="+mj-lt"/>
              <a:buAutoNum type="arabicPeriod"/>
            </a:pPr>
            <a:r>
              <a:rPr lang="en-US" sz="1800" dirty="0">
                <a:latin typeface="Libre Franklin"/>
                <a:ea typeface="Libre Franklin"/>
                <a:cs typeface="Libre Franklin"/>
                <a:sym typeface="Libre Franklin"/>
              </a:rPr>
              <a:t>Can you fix it?</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Choose more accessible tools</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Advocate for vendors to improve services</a:t>
            </a:r>
            <a:endParaRPr lang="en-US" sz="1800" dirty="0">
              <a:latin typeface="Libre Franklin"/>
              <a:ea typeface="Libre Franklin"/>
              <a:cs typeface="Libre Franklin"/>
              <a:sym typeface="Libre Franklin"/>
            </a:endParaRPr>
          </a:p>
          <a:p>
            <a:pPr marL="342900" lvl="0" indent="-342900" algn="l" rtl="0">
              <a:lnSpc>
                <a:spcPct val="115000"/>
              </a:lnSpc>
              <a:spcBef>
                <a:spcPts val="0"/>
              </a:spcBef>
              <a:spcAft>
                <a:spcPts val="0"/>
              </a:spcAft>
              <a:buFont typeface="+mj-lt"/>
              <a:buAutoNum type="arabicPeriod"/>
            </a:pPr>
            <a:r>
              <a:rPr lang="en-US" sz="1800" dirty="0">
                <a:latin typeface="Libre Franklin"/>
                <a:ea typeface="Libre Franklin"/>
                <a:cs typeface="Libre Franklin"/>
                <a:sym typeface="Libre Franklin"/>
              </a:rPr>
              <a:t>If not, can you add supports to it?</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Identify &amp; promote databases that are accessible</a:t>
            </a:r>
          </a:p>
          <a:p>
            <a:pPr marL="914400" lvl="1" indent="-330200" algn="l" rtl="0">
              <a:lnSpc>
                <a:spcPct val="150000"/>
              </a:lnSpc>
              <a:spcBef>
                <a:spcPts val="0"/>
              </a:spcBef>
              <a:spcAft>
                <a:spcPts val="0"/>
              </a:spcAft>
              <a:buClr>
                <a:schemeClr val="dk1"/>
              </a:buClr>
              <a:buSzPts val="1600"/>
              <a:buFont typeface="Libre Franklin"/>
              <a:buChar char="○"/>
            </a:pPr>
            <a:r>
              <a:rPr lang="en-US" sz="1600" dirty="0">
                <a:latin typeface="Libre Franklin"/>
                <a:ea typeface="Libre Franklin"/>
                <a:cs typeface="Libre Franklin"/>
                <a:sym typeface="Libre Franklin"/>
              </a:rPr>
              <a:t>Use tools to fix/generate alt formats: Anthology Ally, </a:t>
            </a:r>
            <a:r>
              <a:rPr lang="en-US" sz="1600" dirty="0" err="1">
                <a:latin typeface="Libre Franklin"/>
                <a:ea typeface="Libre Franklin"/>
                <a:cs typeface="Libre Franklin"/>
                <a:sym typeface="Libre Franklin"/>
              </a:rPr>
              <a:t>MathPix</a:t>
            </a:r>
            <a:r>
              <a:rPr lang="en-US" sz="1600" dirty="0">
                <a:latin typeface="Libre Franklin"/>
                <a:ea typeface="Libre Franklin"/>
                <a:cs typeface="Libre Franklin"/>
                <a:sym typeface="Libre Franklin"/>
              </a:rPr>
              <a:t>, </a:t>
            </a:r>
            <a:r>
              <a:rPr lang="en-US" sz="1600" dirty="0" err="1">
                <a:latin typeface="Libre Franklin"/>
                <a:ea typeface="Libre Franklin"/>
                <a:cs typeface="Libre Franklin"/>
                <a:sym typeface="Libre Franklin"/>
              </a:rPr>
              <a:t>Pandoc</a:t>
            </a:r>
            <a:endParaRPr lang="en-US" sz="1600" dirty="0">
              <a:latin typeface="Libre Franklin"/>
              <a:ea typeface="Libre Franklin"/>
              <a:cs typeface="Libre Franklin"/>
              <a:sym typeface="Libre Franklin"/>
            </a:endParaRPr>
          </a:p>
          <a:p>
            <a:pPr marL="342900" lvl="0" indent="-342900" algn="l" rtl="0">
              <a:lnSpc>
                <a:spcPct val="115000"/>
              </a:lnSpc>
              <a:spcBef>
                <a:spcPts val="0"/>
              </a:spcBef>
              <a:spcAft>
                <a:spcPts val="0"/>
              </a:spcAft>
              <a:buFont typeface="+mj-lt"/>
              <a:buAutoNum type="arabicPeriod"/>
            </a:pPr>
            <a:r>
              <a:rPr lang="en-US" sz="1800" dirty="0">
                <a:latin typeface="Libre Franklin"/>
                <a:ea typeface="Libre Franklin"/>
                <a:cs typeface="Libre Franklin"/>
                <a:sym typeface="Libre Franklin"/>
              </a:rPr>
              <a:t>If not, can you train for/document it?</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Step-by-step text &amp; video guides</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Live sessions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3697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7a23407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7a23407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903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79bff814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79bff814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9bff81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9bff81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94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Note: add more about TLT and our role as instructional designers.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division that serves all campuses.</a:t>
            </a:r>
            <a:endParaRPr dirty="0"/>
          </a:p>
        </p:txBody>
      </p:sp>
    </p:spTree>
    <p:extLst>
      <p:ext uri="{BB962C8B-B14F-4D97-AF65-F5344CB8AC3E}">
        <p14:creationId xmlns:p14="http://schemas.microsoft.com/office/powerpoint/2010/main" val="195366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Note: add more about eDS and our role as </a:t>
            </a:r>
            <a:r>
              <a:rPr lang="en-US"/>
              <a:t>instructional designers.</a:t>
            </a:r>
            <a:endParaRPr/>
          </a:p>
        </p:txBody>
      </p:sp>
    </p:spTree>
    <p:extLst>
      <p:ext uri="{BB962C8B-B14F-4D97-AF65-F5344CB8AC3E}">
        <p14:creationId xmlns:p14="http://schemas.microsoft.com/office/powerpoint/2010/main" val="178208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551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9bff814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9bff814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Note: add more about eDS and our role as </a:t>
            </a:r>
            <a:r>
              <a:rPr lang="en-US"/>
              <a:t>instructional designers.</a:t>
            </a:r>
            <a:endParaRPr/>
          </a:p>
        </p:txBody>
      </p:sp>
    </p:spTree>
    <p:extLst>
      <p:ext uri="{BB962C8B-B14F-4D97-AF65-F5344CB8AC3E}">
        <p14:creationId xmlns:p14="http://schemas.microsoft.com/office/powerpoint/2010/main" val="10035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teachingonline.iu.edu/about/eds/index.htm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hyperlink" Target="https://teachingonline.iu.edu/about/eds/index.html" TargetMode="External"/><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hyperlink" Target="http://diagramcenter.org/making-images-accessible.html" TargetMode="External"/><Relationship Id="rId3" Type="http://schemas.openxmlformats.org/officeDocument/2006/relationships/image" Target="../media/image2.png"/><Relationship Id="rId7" Type="http://schemas.openxmlformats.org/officeDocument/2006/relationships/hyperlink" Target="https://webaim.org/techniques/alttext/"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https://helpx.adobe.com/acrobat/using/create-verify-pdf-accessibility.html" TargetMode="External"/><Relationship Id="rId11" Type="http://schemas.openxmlformats.org/officeDocument/2006/relationships/hyperlink" Target="https://pandoc.org/" TargetMode="External"/><Relationship Id="rId5" Type="http://schemas.openxmlformats.org/officeDocument/2006/relationships/hyperlink" Target="https://support.microsoft.com/en-us/office/make-your-word-documents-accessible-to-people-with-disabilities-d9bf3683-87ac-47ea-b91a-78dcacb3c66d" TargetMode="External"/><Relationship Id="rId10" Type="http://schemas.openxmlformats.org/officeDocument/2006/relationships/hyperlink" Target="https://mathpix.com/" TargetMode="External"/><Relationship Id="rId4" Type="http://schemas.openxmlformats.org/officeDocument/2006/relationships/hyperlink" Target="https://iu.pressbooks.pub/edsaccessibility/front-matter/introduction/" TargetMode="External"/><Relationship Id="rId9" Type="http://schemas.openxmlformats.org/officeDocument/2006/relationships/hyperlink" Target="https://ally.ac/"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idx="4294967295"/>
          </p:nvPr>
        </p:nvSpPr>
        <p:spPr>
          <a:xfrm>
            <a:off x="344075" y="1191025"/>
            <a:ext cx="7907126" cy="2293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No, Really, Which Search Engine Do I Use?</a:t>
            </a:r>
            <a:br>
              <a:rPr lang="en-US" sz="4800" b="1" dirty="0">
                <a:solidFill>
                  <a:srgbClr val="000000"/>
                </a:solidFill>
                <a:latin typeface="Libre Franklin"/>
                <a:ea typeface="Libre Franklin"/>
                <a:cs typeface="Libre Franklin"/>
                <a:sym typeface="Libre Franklin"/>
              </a:rPr>
            </a:br>
            <a:r>
              <a:rPr kumimoji="0" lang="en-US" sz="24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Making a Guide for Finding Accessible Documents</a:t>
            </a:r>
            <a:endParaRPr kumimoji="0" lang="en-US" sz="4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67" name="Google Shape;67;p15"/>
          <p:cNvSpPr txBox="1"/>
          <p:nvPr/>
        </p:nvSpPr>
        <p:spPr>
          <a:xfrm>
            <a:off x="344075" y="3847059"/>
            <a:ext cx="7181400" cy="5985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Libre Franklin"/>
                <a:ea typeface="Libre Franklin"/>
                <a:cs typeface="Libre Franklin"/>
                <a:sym typeface="Libre Franklin"/>
              </a:rPr>
              <a:t>Presented by Indiana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Starting From Scratch</a:t>
            </a:r>
          </a:p>
        </p:txBody>
      </p:sp>
      <p:sp>
        <p:nvSpPr>
          <p:cNvPr id="112" name="Google Shape;112;p22"/>
          <p:cNvSpPr txBox="1"/>
          <p:nvPr/>
        </p:nvSpPr>
        <p:spPr>
          <a:xfrm>
            <a:off x="344075" y="1367500"/>
            <a:ext cx="3901200" cy="31683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1"/>
              </a:buClr>
              <a:buSzPts val="1800"/>
            </a:pPr>
            <a:r>
              <a:rPr lang="en-US" sz="1600" b="1" dirty="0">
                <a:solidFill>
                  <a:schemeClr val="dk1"/>
                </a:solidFill>
                <a:latin typeface="Libre Franklin"/>
                <a:ea typeface="Libre Franklin"/>
                <a:cs typeface="Libre Franklin"/>
                <a:sym typeface="Libre Franklin"/>
              </a:rPr>
              <a:t>We started out learning the system as complete beginners.</a:t>
            </a:r>
          </a:p>
          <a:p>
            <a:pPr marL="114300" lvl="0" algn="l" rtl="0">
              <a:lnSpc>
                <a:spcPct val="150000"/>
              </a:lnSpc>
              <a:spcBef>
                <a:spcPts val="0"/>
              </a:spcBef>
              <a:spcAft>
                <a:spcPts val="0"/>
              </a:spcAft>
              <a:buClr>
                <a:schemeClr val="dk1"/>
              </a:buClr>
              <a:buSzPts val="1800"/>
            </a:pPr>
            <a:endParaRPr lang="en-US" sz="1600" dirty="0">
              <a:solidFill>
                <a:schemeClr val="dk1"/>
              </a:solidFill>
              <a:latin typeface="Libre Franklin"/>
              <a:ea typeface="Libre Franklin"/>
              <a:cs typeface="Libre Franklin"/>
              <a:sym typeface="Libre Franklin"/>
            </a:endParaRPr>
          </a:p>
          <a:p>
            <a:pPr marL="114300" lvl="0" algn="l" rtl="0">
              <a:lnSpc>
                <a:spcPct val="150000"/>
              </a:lnSpc>
              <a:spcBef>
                <a:spcPts val="0"/>
              </a:spcBef>
              <a:spcAft>
                <a:spcPts val="0"/>
              </a:spcAft>
              <a:buClr>
                <a:schemeClr val="dk1"/>
              </a:buClr>
              <a:buSzPts val="1800"/>
            </a:pPr>
            <a:r>
              <a:rPr lang="en-US" sz="1600" dirty="0">
                <a:solidFill>
                  <a:schemeClr val="dk1"/>
                </a:solidFill>
                <a:latin typeface="Libre Franklin"/>
                <a:ea typeface="Libre Franklin"/>
                <a:cs typeface="Libre Franklin"/>
                <a:sym typeface="Libre Franklin"/>
              </a:rPr>
              <a:t>This provided challenges, but also gave us the perspective of a new faculty member or student.</a:t>
            </a:r>
          </a:p>
        </p:txBody>
      </p:sp>
      <p:pic>
        <p:nvPicPr>
          <p:cNvPr id="5" name="Picture 4" descr="Life cycle from infancy to adulthood. We  consider ourselves at the crawling or toddler stage regarding library linking.">
            <a:extLst>
              <a:ext uri="{FF2B5EF4-FFF2-40B4-BE49-F238E27FC236}">
                <a16:creationId xmlns:a16="http://schemas.microsoft.com/office/drawing/2014/main" id="{3452590E-E494-6A24-B7EF-DA06051926F1}"/>
              </a:ext>
            </a:extLst>
          </p:cNvPr>
          <p:cNvPicPr>
            <a:picLocks noChangeAspect="1"/>
          </p:cNvPicPr>
          <p:nvPr/>
        </p:nvPicPr>
        <p:blipFill>
          <a:blip r:embed="rId4"/>
          <a:stretch>
            <a:fillRect/>
          </a:stretch>
        </p:blipFill>
        <p:spPr>
          <a:xfrm>
            <a:off x="3536830" y="2489136"/>
            <a:ext cx="5263095" cy="2169114"/>
          </a:xfrm>
          <a:prstGeom prst="rect">
            <a:avLst/>
          </a:prstGeom>
        </p:spPr>
      </p:pic>
      <p:sp>
        <p:nvSpPr>
          <p:cNvPr id="14" name="TextBox 13">
            <a:extLst>
              <a:ext uri="{FF2B5EF4-FFF2-40B4-BE49-F238E27FC236}">
                <a16:creationId xmlns:a16="http://schemas.microsoft.com/office/drawing/2014/main" id="{A63F7A6D-4914-F148-30CC-05A9D5623F23}"/>
              </a:ext>
              <a:ext uri="{C183D7F6-B498-43B3-948B-1728B52AA6E4}">
                <adec:decorative xmlns:adec="http://schemas.microsoft.com/office/drawing/2017/decorative" val="1"/>
              </a:ext>
            </a:extLst>
          </p:cNvPr>
          <p:cNvSpPr txBox="1"/>
          <p:nvPr/>
        </p:nvSpPr>
        <p:spPr>
          <a:xfrm>
            <a:off x="5694892" y="2248584"/>
            <a:ext cx="1345124" cy="646331"/>
          </a:xfrm>
          <a:prstGeom prst="rect">
            <a:avLst/>
          </a:prstGeom>
          <a:noFill/>
        </p:spPr>
        <p:txBody>
          <a:bodyPr wrap="square" rtlCol="0">
            <a:spAutoFit/>
          </a:bodyPr>
          <a:lstStyle/>
          <a:p>
            <a:r>
              <a:rPr lang="en-US" sz="1800" b="1" dirty="0">
                <a:latin typeface="BentonSans Medium" panose="02000604020000020004" pitchFamily="2" charset="0"/>
                <a:cs typeface="Dreaming Outloud Pro" panose="020F0502020204030204" pitchFamily="66" charset="0"/>
              </a:rPr>
              <a:t>We might be here</a:t>
            </a:r>
          </a:p>
        </p:txBody>
      </p:sp>
      <p:pic>
        <p:nvPicPr>
          <p:cNvPr id="16" name="Picture 15">
            <a:extLst>
              <a:ext uri="{FF2B5EF4-FFF2-40B4-BE49-F238E27FC236}">
                <a16:creationId xmlns:a16="http://schemas.microsoft.com/office/drawing/2014/main" id="{CE356470-F957-548F-B0D8-4ED8BAA23CD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5071228" flipH="1">
            <a:off x="5074480" y="2608966"/>
            <a:ext cx="762427" cy="530847"/>
          </a:xfrm>
          <a:prstGeom prst="rect">
            <a:avLst/>
          </a:prstGeom>
        </p:spPr>
      </p:pic>
    </p:spTree>
    <p:extLst>
      <p:ext uri="{BB962C8B-B14F-4D97-AF65-F5344CB8AC3E}">
        <p14:creationId xmlns:p14="http://schemas.microsoft.com/office/powerpoint/2010/main" val="93495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885800" y="2125500"/>
            <a:ext cx="5372400" cy="892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The System</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12684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What We Thought…</a:t>
            </a:r>
          </a:p>
        </p:txBody>
      </p:sp>
      <p:grpSp>
        <p:nvGrpSpPr>
          <p:cNvPr id="21" name="Group 20" descr="One unified library system that allows searches for all resources on all campuses via IU Catalog. Easy!">
            <a:extLst>
              <a:ext uri="{FF2B5EF4-FFF2-40B4-BE49-F238E27FC236}">
                <a16:creationId xmlns:a16="http://schemas.microsoft.com/office/drawing/2014/main" id="{1BB88EDE-7838-49CF-B0FE-8337B38C5FC4}"/>
              </a:ext>
            </a:extLst>
          </p:cNvPr>
          <p:cNvGrpSpPr/>
          <p:nvPr/>
        </p:nvGrpSpPr>
        <p:grpSpPr>
          <a:xfrm>
            <a:off x="1814400" y="1231350"/>
            <a:ext cx="5515200" cy="3153600"/>
            <a:chOff x="1533600" y="1288800"/>
            <a:chExt cx="5515200" cy="3153600"/>
          </a:xfrm>
        </p:grpSpPr>
        <p:sp>
          <p:nvSpPr>
            <p:cNvPr id="2" name="Rectangle: Rounded Corners 1">
              <a:extLst>
                <a:ext uri="{FF2B5EF4-FFF2-40B4-BE49-F238E27FC236}">
                  <a16:creationId xmlns:a16="http://schemas.microsoft.com/office/drawing/2014/main" id="{42890828-2261-0726-42BA-CCABE7A87347}"/>
                </a:ext>
                <a:ext uri="{C183D7F6-B498-43B3-948B-1728B52AA6E4}">
                  <adec:decorative xmlns:adec="http://schemas.microsoft.com/office/drawing/2017/decorative" val="1"/>
                </a:ext>
              </a:extLst>
            </p:cNvPr>
            <p:cNvSpPr/>
            <p:nvPr/>
          </p:nvSpPr>
          <p:spPr>
            <a:xfrm>
              <a:off x="1533600" y="1288800"/>
              <a:ext cx="5515200" cy="3153600"/>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05C8A0-CA38-B417-4CFA-244BBC95A27F}"/>
                </a:ext>
                <a:ext uri="{C183D7F6-B498-43B3-948B-1728B52AA6E4}">
                  <adec:decorative xmlns:adec="http://schemas.microsoft.com/office/drawing/2017/decorative" val="1"/>
                </a:ext>
              </a:extLst>
            </p:cNvPr>
            <p:cNvSpPr txBox="1"/>
            <p:nvPr/>
          </p:nvSpPr>
          <p:spPr>
            <a:xfrm>
              <a:off x="2095200" y="1382400"/>
              <a:ext cx="4406400" cy="369332"/>
            </a:xfrm>
            <a:prstGeom prst="rect">
              <a:avLst/>
            </a:prstGeom>
            <a:noFill/>
          </p:spPr>
          <p:txBody>
            <a:bodyPr wrap="square" rtlCol="0">
              <a:spAutoFit/>
            </a:bodyPr>
            <a:lstStyle/>
            <a:p>
              <a:pPr algn="ctr"/>
              <a:r>
                <a:rPr lang="en-US" sz="1800" b="1" dirty="0"/>
                <a:t>One Unified Library System</a:t>
              </a:r>
            </a:p>
          </p:txBody>
        </p:sp>
        <p:grpSp>
          <p:nvGrpSpPr>
            <p:cNvPr id="14" name="Group 13">
              <a:extLst>
                <a:ext uri="{FF2B5EF4-FFF2-40B4-BE49-F238E27FC236}">
                  <a16:creationId xmlns:a16="http://schemas.microsoft.com/office/drawing/2014/main" id="{3B21F6FA-C72C-CBCC-F8AB-C7F7D80B937F}"/>
                </a:ext>
                <a:ext uri="{C183D7F6-B498-43B3-948B-1728B52AA6E4}">
                  <adec:decorative xmlns:adec="http://schemas.microsoft.com/office/drawing/2017/decorative" val="1"/>
                </a:ext>
              </a:extLst>
            </p:cNvPr>
            <p:cNvGrpSpPr/>
            <p:nvPr/>
          </p:nvGrpSpPr>
          <p:grpSpPr>
            <a:xfrm>
              <a:off x="1787400" y="1894038"/>
              <a:ext cx="5022000" cy="1355423"/>
              <a:chOff x="1167600" y="1854075"/>
              <a:chExt cx="5022000" cy="1355423"/>
            </a:xfrm>
            <a:solidFill>
              <a:srgbClr val="C2C2C2"/>
            </a:solidFill>
          </p:grpSpPr>
          <p:sp>
            <p:nvSpPr>
              <p:cNvPr id="3" name="Rectangle: Rounded Corners 2">
                <a:extLst>
                  <a:ext uri="{FF2B5EF4-FFF2-40B4-BE49-F238E27FC236}">
                    <a16:creationId xmlns:a16="http://schemas.microsoft.com/office/drawing/2014/main" id="{B8449915-59C2-6AEF-7C67-0CE76190E70F}"/>
                  </a:ext>
                  <a:ext uri="{C183D7F6-B498-43B3-948B-1728B52AA6E4}">
                    <adec:decorative xmlns:adec="http://schemas.microsoft.com/office/drawing/2017/decorative" val="1"/>
                  </a:ext>
                </a:extLst>
              </p:cNvPr>
              <p:cNvSpPr/>
              <p:nvPr/>
            </p:nvSpPr>
            <p:spPr>
              <a:xfrm>
                <a:off x="1167600" y="1854075"/>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6" name="Rectangle: Rounded Corners 5">
                <a:extLst>
                  <a:ext uri="{FF2B5EF4-FFF2-40B4-BE49-F238E27FC236}">
                    <a16:creationId xmlns:a16="http://schemas.microsoft.com/office/drawing/2014/main" id="{3B2BA345-1131-EE08-FD5C-6F9D0BADB355}"/>
                  </a:ext>
                  <a:ext uri="{C183D7F6-B498-43B3-948B-1728B52AA6E4}">
                    <adec:decorative xmlns:adec="http://schemas.microsoft.com/office/drawing/2017/decorative" val="1"/>
                  </a:ext>
                </a:extLst>
              </p:cNvPr>
              <p:cNvSpPr/>
              <p:nvPr/>
            </p:nvSpPr>
            <p:spPr>
              <a:xfrm>
                <a:off x="2191200" y="1854075"/>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7" name="Rectangle: Rounded Corners 6">
                <a:extLst>
                  <a:ext uri="{FF2B5EF4-FFF2-40B4-BE49-F238E27FC236}">
                    <a16:creationId xmlns:a16="http://schemas.microsoft.com/office/drawing/2014/main" id="{02E09F78-50B3-160A-E74D-DEC8C1FFB97F}"/>
                  </a:ext>
                  <a:ext uri="{C183D7F6-B498-43B3-948B-1728B52AA6E4}">
                    <adec:decorative xmlns:adec="http://schemas.microsoft.com/office/drawing/2017/decorative" val="1"/>
                  </a:ext>
                </a:extLst>
              </p:cNvPr>
              <p:cNvSpPr/>
              <p:nvPr/>
            </p:nvSpPr>
            <p:spPr>
              <a:xfrm>
                <a:off x="3214800" y="1854075"/>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8" name="Rectangle: Rounded Corners 7">
                <a:extLst>
                  <a:ext uri="{FF2B5EF4-FFF2-40B4-BE49-F238E27FC236}">
                    <a16:creationId xmlns:a16="http://schemas.microsoft.com/office/drawing/2014/main" id="{A8805A0C-8E74-22D3-7F15-AE48B0308DF9}"/>
                  </a:ext>
                  <a:ext uri="{C183D7F6-B498-43B3-948B-1728B52AA6E4}">
                    <adec:decorative xmlns:adec="http://schemas.microsoft.com/office/drawing/2017/decorative" val="1"/>
                  </a:ext>
                </a:extLst>
              </p:cNvPr>
              <p:cNvSpPr/>
              <p:nvPr/>
            </p:nvSpPr>
            <p:spPr>
              <a:xfrm>
                <a:off x="4238400" y="1854075"/>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9" name="Rectangle: Rounded Corners 8">
                <a:extLst>
                  <a:ext uri="{FF2B5EF4-FFF2-40B4-BE49-F238E27FC236}">
                    <a16:creationId xmlns:a16="http://schemas.microsoft.com/office/drawing/2014/main" id="{031C0657-DEEA-854D-B6AE-E7FB16884E28}"/>
                  </a:ext>
                  <a:ext uri="{C183D7F6-B498-43B3-948B-1728B52AA6E4}">
                    <adec:decorative xmlns:adec="http://schemas.microsoft.com/office/drawing/2017/decorative" val="1"/>
                  </a:ext>
                </a:extLst>
              </p:cNvPr>
              <p:cNvSpPr/>
              <p:nvPr/>
            </p:nvSpPr>
            <p:spPr>
              <a:xfrm>
                <a:off x="5262000" y="1854075"/>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10" name="Rectangle: Rounded Corners 9">
                <a:extLst>
                  <a:ext uri="{FF2B5EF4-FFF2-40B4-BE49-F238E27FC236}">
                    <a16:creationId xmlns:a16="http://schemas.microsoft.com/office/drawing/2014/main" id="{C9569B0A-DB34-B5EC-E409-82AC1920C382}"/>
                  </a:ext>
                  <a:ext uri="{C183D7F6-B498-43B3-948B-1728B52AA6E4}">
                    <adec:decorative xmlns:adec="http://schemas.microsoft.com/office/drawing/2017/decorative" val="1"/>
                  </a:ext>
                </a:extLst>
              </p:cNvPr>
              <p:cNvSpPr/>
              <p:nvPr/>
            </p:nvSpPr>
            <p:spPr>
              <a:xfrm>
                <a:off x="4238400" y="2583248"/>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11" name="Rectangle: Rounded Corners 10">
                <a:extLst>
                  <a:ext uri="{FF2B5EF4-FFF2-40B4-BE49-F238E27FC236}">
                    <a16:creationId xmlns:a16="http://schemas.microsoft.com/office/drawing/2014/main" id="{91C18AD7-B37C-8FEA-BA23-08798263764E}"/>
                  </a:ext>
                  <a:ext uri="{C183D7F6-B498-43B3-948B-1728B52AA6E4}">
                    <adec:decorative xmlns:adec="http://schemas.microsoft.com/office/drawing/2017/decorative" val="1"/>
                  </a:ext>
                </a:extLst>
              </p:cNvPr>
              <p:cNvSpPr/>
              <p:nvPr/>
            </p:nvSpPr>
            <p:spPr>
              <a:xfrm>
                <a:off x="1167600" y="2573588"/>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12" name="Rectangle: Rounded Corners 11">
                <a:extLst>
                  <a:ext uri="{FF2B5EF4-FFF2-40B4-BE49-F238E27FC236}">
                    <a16:creationId xmlns:a16="http://schemas.microsoft.com/office/drawing/2014/main" id="{161240A0-1CDA-0C15-EB70-AA3B56A603B6}"/>
                  </a:ext>
                  <a:ext uri="{C183D7F6-B498-43B3-948B-1728B52AA6E4}">
                    <adec:decorative xmlns:adec="http://schemas.microsoft.com/office/drawing/2017/decorative" val="1"/>
                  </a:ext>
                </a:extLst>
              </p:cNvPr>
              <p:cNvSpPr/>
              <p:nvPr/>
            </p:nvSpPr>
            <p:spPr>
              <a:xfrm>
                <a:off x="2191200" y="2570686"/>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sp>
            <p:nvSpPr>
              <p:cNvPr id="13" name="Rectangle: Rounded Corners 12">
                <a:extLst>
                  <a:ext uri="{FF2B5EF4-FFF2-40B4-BE49-F238E27FC236}">
                    <a16:creationId xmlns:a16="http://schemas.microsoft.com/office/drawing/2014/main" id="{BE815730-391B-49D6-0191-E7C5F8CDEBF9}"/>
                  </a:ext>
                  <a:ext uri="{C183D7F6-B498-43B3-948B-1728B52AA6E4}">
                    <adec:decorative xmlns:adec="http://schemas.microsoft.com/office/drawing/2017/decorative" val="1"/>
                  </a:ext>
                </a:extLst>
              </p:cNvPr>
              <p:cNvSpPr/>
              <p:nvPr/>
            </p:nvSpPr>
            <p:spPr>
              <a:xfrm>
                <a:off x="3224400" y="2570686"/>
                <a:ext cx="927600" cy="626250"/>
              </a:xfrm>
              <a:prstGeom prst="roundRect">
                <a:avLst>
                  <a:gd name="adj" fmla="val 4167"/>
                </a:avLst>
              </a:prstGeom>
              <a:solidFill>
                <a:srgbClr val="B8B8B8"/>
              </a:solidFill>
              <a:ln w="95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Campus</a:t>
                </a:r>
              </a:p>
            </p:txBody>
          </p:sp>
        </p:grpSp>
        <p:pic>
          <p:nvPicPr>
            <p:cNvPr id="19" name="Picture 18">
              <a:extLst>
                <a:ext uri="{FF2B5EF4-FFF2-40B4-BE49-F238E27FC236}">
                  <a16:creationId xmlns:a16="http://schemas.microsoft.com/office/drawing/2014/main" id="{674EC239-14E3-323C-913F-34FE3D3CB9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95200" y="3445923"/>
              <a:ext cx="1092615" cy="784550"/>
            </a:xfrm>
            <a:prstGeom prst="rect">
              <a:avLst/>
            </a:prstGeom>
          </p:spPr>
        </p:pic>
        <p:sp>
          <p:nvSpPr>
            <p:cNvPr id="20" name="TextBox 19">
              <a:extLst>
                <a:ext uri="{FF2B5EF4-FFF2-40B4-BE49-F238E27FC236}">
                  <a16:creationId xmlns:a16="http://schemas.microsoft.com/office/drawing/2014/main" id="{38793A45-CAFD-732E-6B89-1B4C52FBBC4F}"/>
                </a:ext>
                <a:ext uri="{C183D7F6-B498-43B3-948B-1728B52AA6E4}">
                  <adec:decorative xmlns:adec="http://schemas.microsoft.com/office/drawing/2017/decorative" val="1"/>
                </a:ext>
              </a:extLst>
            </p:cNvPr>
            <p:cNvSpPr txBox="1"/>
            <p:nvPr/>
          </p:nvSpPr>
          <p:spPr>
            <a:xfrm>
              <a:off x="3241800" y="3622567"/>
              <a:ext cx="3232800" cy="523220"/>
            </a:xfrm>
            <a:prstGeom prst="rect">
              <a:avLst/>
            </a:prstGeom>
            <a:noFill/>
          </p:spPr>
          <p:txBody>
            <a:bodyPr wrap="square" rtlCol="0">
              <a:spAutoFit/>
            </a:bodyPr>
            <a:lstStyle/>
            <a:p>
              <a:r>
                <a:rPr lang="en-US" dirty="0"/>
                <a:t>Use IU Catalog to search all resources on all campuses. Easy!</a:t>
              </a:r>
            </a:p>
          </p:txBody>
        </p:sp>
      </p:grpSp>
    </p:spTree>
    <p:extLst>
      <p:ext uri="{BB962C8B-B14F-4D97-AF65-F5344CB8AC3E}">
        <p14:creationId xmlns:p14="http://schemas.microsoft.com/office/powerpoint/2010/main" val="226777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…What It’s Really Like</a:t>
            </a:r>
          </a:p>
        </p:txBody>
      </p:sp>
      <p:sp>
        <p:nvSpPr>
          <p:cNvPr id="112" name="Google Shape;112;p22"/>
          <p:cNvSpPr txBox="1"/>
          <p:nvPr/>
        </p:nvSpPr>
        <p:spPr>
          <a:xfrm>
            <a:off x="2480019" y="1117739"/>
            <a:ext cx="4183962" cy="62625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800" b="1" dirty="0">
                <a:latin typeface="Libre Franklin"/>
                <a:ea typeface="Libre Franklin"/>
                <a:cs typeface="Libre Franklin"/>
                <a:sym typeface="Libre Franklin"/>
              </a:rPr>
              <a:t>So many questions!</a:t>
            </a:r>
          </a:p>
        </p:txBody>
      </p:sp>
      <p:sp>
        <p:nvSpPr>
          <p:cNvPr id="2" name="Google Shape;112;p22" descr="Which search engine do I use?">
            <a:extLst>
              <a:ext uri="{FF2B5EF4-FFF2-40B4-BE49-F238E27FC236}">
                <a16:creationId xmlns:a16="http://schemas.microsoft.com/office/drawing/2014/main" id="{8C538268-7560-F5EC-1A46-2F59C0F425A2}"/>
              </a:ext>
            </a:extLst>
          </p:cNvPr>
          <p:cNvSpPr txBox="1"/>
          <p:nvPr/>
        </p:nvSpPr>
        <p:spPr>
          <a:xfrm>
            <a:off x="489632" y="1854855"/>
            <a:ext cx="2428280" cy="785658"/>
          </a:xfrm>
          <a:prstGeom prst="roundRect">
            <a:avLst>
              <a:gd name="adj" fmla="val 50000"/>
            </a:avLst>
          </a:prstGeom>
          <a:solidFill>
            <a:srgbClr val="C6ECF6"/>
          </a:solidFill>
          <a:ln>
            <a:noFill/>
          </a:ln>
          <a:effectLst>
            <a:outerShdw blurRad="50800" dist="38100" dir="2700000" algn="tl" rotWithShape="0">
              <a:prstClr val="black">
                <a:alpha val="40000"/>
              </a:prstClr>
            </a:outerShdw>
          </a:effectLst>
        </p:spPr>
        <p:txBody>
          <a:bodyPr spcFirstLastPara="1" wrap="square" lIns="91425" tIns="0" rIns="91425" bIns="91425"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Which search engine do I use?</a:t>
            </a:r>
          </a:p>
        </p:txBody>
      </p:sp>
      <p:sp>
        <p:nvSpPr>
          <p:cNvPr id="10" name="Google Shape;112;p22" descr="How do we teach students to use the links?">
            <a:extLst>
              <a:ext uri="{FF2B5EF4-FFF2-40B4-BE49-F238E27FC236}">
                <a16:creationId xmlns:a16="http://schemas.microsoft.com/office/drawing/2014/main" id="{E1B2755C-AA4A-9CC4-D2D7-E0D3001EC75B}"/>
              </a:ext>
            </a:extLst>
          </p:cNvPr>
          <p:cNvSpPr txBox="1"/>
          <p:nvPr/>
        </p:nvSpPr>
        <p:spPr>
          <a:xfrm>
            <a:off x="3076794" y="1854653"/>
            <a:ext cx="2853524" cy="785658"/>
          </a:xfrm>
          <a:prstGeom prst="roundRect">
            <a:avLst>
              <a:gd name="adj" fmla="val 50000"/>
            </a:avLst>
          </a:prstGeom>
          <a:solidFill>
            <a:srgbClr val="94D2E7"/>
          </a:solidFill>
          <a:ln>
            <a:noFill/>
          </a:ln>
          <a:effectLst>
            <a:outerShdw blurRad="50800" dist="38100" dir="2700000" algn="tl" rotWithShape="0">
              <a:prstClr val="black">
                <a:alpha val="40000"/>
              </a:prstClr>
            </a:outerShdw>
          </a:effectLst>
        </p:spPr>
        <p:txBody>
          <a:bodyPr spcFirstLastPara="1" wrap="square" lIns="91425" tIns="0" rIns="91425" bIns="91425"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How do we teach students to use the links?</a:t>
            </a:r>
          </a:p>
        </p:txBody>
      </p:sp>
      <p:sp>
        <p:nvSpPr>
          <p:cNvPr id="9" name="Google Shape;112;p22" descr="Can we use interlibrary loans?">
            <a:extLst>
              <a:ext uri="{FF2B5EF4-FFF2-40B4-BE49-F238E27FC236}">
                <a16:creationId xmlns:a16="http://schemas.microsoft.com/office/drawing/2014/main" id="{FBD52C91-818C-FF95-2848-AA404DBFAAE3}"/>
              </a:ext>
            </a:extLst>
          </p:cNvPr>
          <p:cNvSpPr txBox="1"/>
          <p:nvPr/>
        </p:nvSpPr>
        <p:spPr>
          <a:xfrm>
            <a:off x="6089200" y="1848963"/>
            <a:ext cx="2482635" cy="785658"/>
          </a:xfrm>
          <a:prstGeom prst="roundRect">
            <a:avLst>
              <a:gd name="adj" fmla="val 50000"/>
            </a:avLst>
          </a:prstGeom>
          <a:solidFill>
            <a:srgbClr val="C6ECF6"/>
          </a:solidFill>
          <a:ln>
            <a:noFill/>
          </a:ln>
          <a:effectLst>
            <a:outerShdw blurRad="50800" dist="38100" dir="2700000" algn="tl" rotWithShape="0">
              <a:prstClr val="black">
                <a:alpha val="40000"/>
              </a:prstClr>
            </a:outerShdw>
          </a:effectLst>
        </p:spPr>
        <p:txBody>
          <a:bodyPr spcFirstLastPara="1" wrap="square" lIns="91425" tIns="0" rIns="91425" bIns="91425"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Can we use interlibrary loans?</a:t>
            </a:r>
          </a:p>
        </p:txBody>
      </p:sp>
      <p:sp>
        <p:nvSpPr>
          <p:cNvPr id="5" name="Google Shape;112;p22" descr="What are permalinks?">
            <a:extLst>
              <a:ext uri="{FF2B5EF4-FFF2-40B4-BE49-F238E27FC236}">
                <a16:creationId xmlns:a16="http://schemas.microsoft.com/office/drawing/2014/main" id="{FF3608C7-238F-4063-1B4B-1C7F318E6763}"/>
              </a:ext>
            </a:extLst>
          </p:cNvPr>
          <p:cNvSpPr txBox="1"/>
          <p:nvPr/>
        </p:nvSpPr>
        <p:spPr>
          <a:xfrm>
            <a:off x="1200576" y="2845841"/>
            <a:ext cx="1817605" cy="785659"/>
          </a:xfrm>
          <a:prstGeom prst="roundRect">
            <a:avLst>
              <a:gd name="adj" fmla="val 50000"/>
            </a:avLst>
          </a:prstGeom>
          <a:solidFill>
            <a:srgbClr val="94D2E7"/>
          </a:solidFill>
          <a:ln>
            <a:noFill/>
          </a:ln>
          <a:effectLst>
            <a:outerShdw blurRad="50800" dist="38100" dir="2700000" algn="tl" rotWithShape="0">
              <a:prstClr val="black">
                <a:alpha val="40000"/>
              </a:prstClr>
            </a:outerShdw>
          </a:effectLst>
        </p:spPr>
        <p:txBody>
          <a:bodyPr spcFirstLastPara="1" wrap="square" lIns="91425" tIns="0" rIns="91425" bIns="91425"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What are permalinks?</a:t>
            </a:r>
          </a:p>
        </p:txBody>
      </p:sp>
      <p:sp>
        <p:nvSpPr>
          <p:cNvPr id="7" name="Google Shape;112;p22" descr="Uh...what's EBSCOHost?">
            <a:extLst>
              <a:ext uri="{FF2B5EF4-FFF2-40B4-BE49-F238E27FC236}">
                <a16:creationId xmlns:a16="http://schemas.microsoft.com/office/drawing/2014/main" id="{E67321C8-DDC4-83CA-C027-2EDFDF56C2CE}"/>
              </a:ext>
            </a:extLst>
          </p:cNvPr>
          <p:cNvSpPr txBox="1"/>
          <p:nvPr/>
        </p:nvSpPr>
        <p:spPr>
          <a:xfrm>
            <a:off x="3188113" y="2866956"/>
            <a:ext cx="1953348" cy="764544"/>
          </a:xfrm>
          <a:prstGeom prst="roundRect">
            <a:avLst>
              <a:gd name="adj" fmla="val 50000"/>
            </a:avLst>
          </a:prstGeom>
          <a:solidFill>
            <a:srgbClr val="C6ECF6"/>
          </a:solidFill>
          <a:ln>
            <a:noFill/>
          </a:ln>
          <a:effectLst>
            <a:outerShdw blurRad="50800" dist="38100" dir="2700000" algn="tl" rotWithShape="0">
              <a:prstClr val="black">
                <a:alpha val="40000"/>
              </a:prstClr>
            </a:outerShdw>
          </a:effectLst>
        </p:spPr>
        <p:txBody>
          <a:bodyPr spcFirstLastPara="1" wrap="square" lIns="91425" tIns="0" rIns="91425" bIns="0"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Uh…what’s </a:t>
            </a:r>
            <a:r>
              <a:rPr lang="en-US" sz="1600" dirty="0" err="1">
                <a:solidFill>
                  <a:schemeClr val="tx1"/>
                </a:solidFill>
                <a:latin typeface="Libre Franklin"/>
                <a:ea typeface="Libre Franklin"/>
                <a:cs typeface="Libre Franklin"/>
                <a:sym typeface="Libre Franklin"/>
              </a:rPr>
              <a:t>EBSCOHost</a:t>
            </a:r>
            <a:r>
              <a:rPr lang="en-US" sz="1600" dirty="0">
                <a:solidFill>
                  <a:schemeClr val="tx1"/>
                </a:solidFill>
                <a:latin typeface="Libre Franklin"/>
                <a:ea typeface="Libre Franklin"/>
                <a:cs typeface="Libre Franklin"/>
                <a:sym typeface="Libre Franklin"/>
              </a:rPr>
              <a:t>?</a:t>
            </a:r>
          </a:p>
        </p:txBody>
      </p:sp>
      <p:sp>
        <p:nvSpPr>
          <p:cNvPr id="4" name="Google Shape;112;p22" descr="How do we know if a format is accessible?">
            <a:extLst>
              <a:ext uri="{FF2B5EF4-FFF2-40B4-BE49-F238E27FC236}">
                <a16:creationId xmlns:a16="http://schemas.microsoft.com/office/drawing/2014/main" id="{CA3962C0-3967-F4AF-D1B4-249591594788}"/>
              </a:ext>
            </a:extLst>
          </p:cNvPr>
          <p:cNvSpPr txBox="1"/>
          <p:nvPr/>
        </p:nvSpPr>
        <p:spPr>
          <a:xfrm>
            <a:off x="5312538" y="2866955"/>
            <a:ext cx="2853524" cy="764545"/>
          </a:xfrm>
          <a:prstGeom prst="roundRect">
            <a:avLst>
              <a:gd name="adj" fmla="val 50000"/>
            </a:avLst>
          </a:prstGeom>
          <a:solidFill>
            <a:srgbClr val="94D2E7"/>
          </a:solidFill>
          <a:ln>
            <a:noFill/>
          </a:ln>
          <a:effectLst>
            <a:outerShdw blurRad="50800" dist="38100" dir="2700000" algn="tl" rotWithShape="0">
              <a:prstClr val="black">
                <a:alpha val="40000"/>
              </a:prstClr>
            </a:outerShdw>
          </a:effectLst>
        </p:spPr>
        <p:txBody>
          <a:bodyPr spcFirstLastPara="1" wrap="square" lIns="91425" tIns="0" rIns="91425" bIns="91425"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How do we know if a format is accessible?</a:t>
            </a:r>
          </a:p>
        </p:txBody>
      </p:sp>
      <p:sp>
        <p:nvSpPr>
          <p:cNvPr id="3" name="Google Shape;112;p22" descr="Will this really work for all campuses?">
            <a:extLst>
              <a:ext uri="{FF2B5EF4-FFF2-40B4-BE49-F238E27FC236}">
                <a16:creationId xmlns:a16="http://schemas.microsoft.com/office/drawing/2014/main" id="{8ED7495C-8D21-4473-8557-F4F83D556DE2}"/>
              </a:ext>
            </a:extLst>
          </p:cNvPr>
          <p:cNvSpPr txBox="1"/>
          <p:nvPr/>
        </p:nvSpPr>
        <p:spPr>
          <a:xfrm>
            <a:off x="1385115" y="3836828"/>
            <a:ext cx="2956706" cy="764544"/>
          </a:xfrm>
          <a:prstGeom prst="roundRect">
            <a:avLst>
              <a:gd name="adj" fmla="val 50000"/>
            </a:avLst>
          </a:prstGeom>
          <a:solidFill>
            <a:srgbClr val="94D2E7"/>
          </a:solidFill>
          <a:ln>
            <a:noFill/>
          </a:ln>
          <a:effectLst>
            <a:outerShdw blurRad="50800" dist="38100" dir="2700000" algn="tl" rotWithShape="0">
              <a:prstClr val="black">
                <a:alpha val="40000"/>
              </a:prstClr>
            </a:outerShdw>
          </a:effectLst>
        </p:spPr>
        <p:txBody>
          <a:bodyPr spcFirstLastPara="1" wrap="square" lIns="91425" tIns="0" rIns="91425" bIns="91425"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Will this </a:t>
            </a:r>
            <a:r>
              <a:rPr lang="en-US" sz="1600" b="1" i="1" dirty="0">
                <a:solidFill>
                  <a:schemeClr val="tx1"/>
                </a:solidFill>
                <a:latin typeface="Libre Franklin"/>
                <a:ea typeface="Libre Franklin"/>
                <a:cs typeface="Libre Franklin"/>
                <a:sym typeface="Libre Franklin"/>
              </a:rPr>
              <a:t>really</a:t>
            </a:r>
            <a:r>
              <a:rPr lang="en-US" sz="1600" dirty="0">
                <a:solidFill>
                  <a:schemeClr val="tx1"/>
                </a:solidFill>
                <a:latin typeface="Libre Franklin"/>
                <a:ea typeface="Libre Franklin"/>
                <a:cs typeface="Libre Franklin"/>
                <a:sym typeface="Libre Franklin"/>
              </a:rPr>
              <a:t> work for all campuses?</a:t>
            </a:r>
          </a:p>
        </p:txBody>
      </p:sp>
      <p:sp>
        <p:nvSpPr>
          <p:cNvPr id="6" name="Google Shape;112;p22" descr="What if the document isn't available?">
            <a:extLst>
              <a:ext uri="{FF2B5EF4-FFF2-40B4-BE49-F238E27FC236}">
                <a16:creationId xmlns:a16="http://schemas.microsoft.com/office/drawing/2014/main" id="{DB801606-3C3B-CA14-A6CD-FB7717511511}"/>
              </a:ext>
            </a:extLst>
          </p:cNvPr>
          <p:cNvSpPr txBox="1"/>
          <p:nvPr/>
        </p:nvSpPr>
        <p:spPr>
          <a:xfrm>
            <a:off x="4517556" y="3845994"/>
            <a:ext cx="2825524" cy="764544"/>
          </a:xfrm>
          <a:prstGeom prst="roundRect">
            <a:avLst>
              <a:gd name="adj" fmla="val 50000"/>
            </a:avLst>
          </a:prstGeom>
          <a:solidFill>
            <a:srgbClr val="C6ECF6"/>
          </a:solidFill>
          <a:ln>
            <a:noFill/>
          </a:ln>
          <a:effectLst>
            <a:outerShdw blurRad="50800" dist="38100" dir="2700000" algn="tl" rotWithShape="0">
              <a:prstClr val="black">
                <a:alpha val="40000"/>
              </a:prstClr>
            </a:outerShdw>
          </a:effectLst>
        </p:spPr>
        <p:txBody>
          <a:bodyPr spcFirstLastPara="1" wrap="square" lIns="91425" tIns="0" rIns="91425" bIns="91425" anchor="t" anchorCtr="0">
            <a:noAutofit/>
          </a:bodyPr>
          <a:lstStyle/>
          <a:p>
            <a:pPr marL="0" lvl="0" indent="0" algn="ctr" rtl="0">
              <a:lnSpc>
                <a:spcPct val="115000"/>
              </a:lnSpc>
              <a:spcBef>
                <a:spcPts val="0"/>
              </a:spcBef>
              <a:spcAft>
                <a:spcPts val="0"/>
              </a:spcAft>
              <a:buNone/>
            </a:pPr>
            <a:r>
              <a:rPr lang="en-US" sz="1600" dirty="0">
                <a:solidFill>
                  <a:schemeClr val="tx1"/>
                </a:solidFill>
                <a:latin typeface="Libre Franklin"/>
                <a:ea typeface="Libre Franklin"/>
                <a:cs typeface="Libre Franklin"/>
                <a:sym typeface="Libre Franklin"/>
              </a:rPr>
              <a:t>What if the document isn’t available?</a:t>
            </a:r>
          </a:p>
        </p:txBody>
      </p:sp>
    </p:spTree>
    <p:extLst>
      <p:ext uri="{BB962C8B-B14F-4D97-AF65-F5344CB8AC3E}">
        <p14:creationId xmlns:p14="http://schemas.microsoft.com/office/powerpoint/2010/main" val="1141042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IU Library System</a:t>
            </a:r>
          </a:p>
        </p:txBody>
      </p:sp>
      <p:grpSp>
        <p:nvGrpSpPr>
          <p:cNvPr id="145" name="Group 144" descr="Each campus has separate catalog searches and agreements with vendors. IU Indianapolis and Fort Wayne are grouped together.">
            <a:extLst>
              <a:ext uri="{FF2B5EF4-FFF2-40B4-BE49-F238E27FC236}">
                <a16:creationId xmlns:a16="http://schemas.microsoft.com/office/drawing/2014/main" id="{46881516-F1AD-EE2E-51EA-866ADD752061}"/>
              </a:ext>
            </a:extLst>
          </p:cNvPr>
          <p:cNvGrpSpPr/>
          <p:nvPr/>
        </p:nvGrpSpPr>
        <p:grpSpPr>
          <a:xfrm>
            <a:off x="791706" y="1354786"/>
            <a:ext cx="7523327" cy="3183615"/>
            <a:chOff x="791706" y="1354786"/>
            <a:chExt cx="7523327" cy="3183615"/>
          </a:xfrm>
        </p:grpSpPr>
        <p:grpSp>
          <p:nvGrpSpPr>
            <p:cNvPr id="25" name="Group 24">
              <a:extLst>
                <a:ext uri="{FF2B5EF4-FFF2-40B4-BE49-F238E27FC236}">
                  <a16:creationId xmlns:a16="http://schemas.microsoft.com/office/drawing/2014/main" id="{2AA55ECE-009B-ABC9-4E8B-AFE261A1A473}"/>
                </a:ext>
              </a:extLst>
            </p:cNvPr>
            <p:cNvGrpSpPr/>
            <p:nvPr/>
          </p:nvGrpSpPr>
          <p:grpSpPr>
            <a:xfrm>
              <a:off x="791706" y="1358566"/>
              <a:ext cx="1512497" cy="1475886"/>
              <a:chOff x="837261" y="1534038"/>
              <a:chExt cx="1512497" cy="1475886"/>
            </a:xfrm>
          </p:grpSpPr>
          <p:pic>
            <p:nvPicPr>
              <p:cNvPr id="14" name="Picture 13">
                <a:extLst>
                  <a:ext uri="{FF2B5EF4-FFF2-40B4-BE49-F238E27FC236}">
                    <a16:creationId xmlns:a16="http://schemas.microsoft.com/office/drawing/2014/main" id="{B89F61B5-6798-04B4-7DA3-6B68B27521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12" name="Picture 11">
                <a:extLst>
                  <a:ext uri="{FF2B5EF4-FFF2-40B4-BE49-F238E27FC236}">
                    <a16:creationId xmlns:a16="http://schemas.microsoft.com/office/drawing/2014/main" id="{E779C1C3-CE67-E0D8-46DF-F3CF9C2DCAD9}"/>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16" name="Straight Connector 15">
                <a:extLst>
                  <a:ext uri="{FF2B5EF4-FFF2-40B4-BE49-F238E27FC236}">
                    <a16:creationId xmlns:a16="http://schemas.microsoft.com/office/drawing/2014/main" id="{11C4F29A-2E7C-A090-CD0C-1E02EC5CC0C9}"/>
                  </a:ext>
                  <a:ext uri="{C183D7F6-B498-43B3-948B-1728B52AA6E4}">
                    <adec:decorative xmlns:adec="http://schemas.microsoft.com/office/drawing/2017/decorative" val="1"/>
                  </a:ext>
                </a:extLst>
              </p:cNvPr>
              <p:cNvCxnSpPr>
                <a:cxnSpLocks/>
                <a:stCxn id="3" idx="2"/>
                <a:endCxn id="12" idx="0"/>
              </p:cNvCxnSpPr>
              <p:nvPr/>
            </p:nvCxnSpPr>
            <p:spPr>
              <a:xfrm>
                <a:off x="1595980" y="2160288"/>
                <a:ext cx="390694"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262670-2538-84AB-4C7F-B2C51C8ED902}"/>
                  </a:ext>
                  <a:ext uri="{C183D7F6-B498-43B3-948B-1728B52AA6E4}">
                    <adec:decorative xmlns:adec="http://schemas.microsoft.com/office/drawing/2017/decorative" val="1"/>
                  </a:ext>
                </a:extLst>
              </p:cNvPr>
              <p:cNvCxnSpPr>
                <a:cxnSpLocks/>
                <a:stCxn id="3" idx="2"/>
                <a:endCxn id="14" idx="0"/>
              </p:cNvCxnSpPr>
              <p:nvPr/>
            </p:nvCxnSpPr>
            <p:spPr>
              <a:xfrm flipH="1">
                <a:off x="1168817" y="2160288"/>
                <a:ext cx="427163"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3C1DCCD-F1E7-8C32-DD74-3DE74E86B102}"/>
                  </a:ext>
                  <a:ext uri="{C183D7F6-B498-43B3-948B-1728B52AA6E4}">
                    <adec:decorative xmlns:adec="http://schemas.microsoft.com/office/drawing/2017/decorative" val="1"/>
                  </a:ext>
                </a:extLst>
              </p:cNvPr>
              <p:cNvSpPr/>
              <p:nvPr/>
            </p:nvSpPr>
            <p:spPr>
              <a:xfrm>
                <a:off x="993429" y="1534038"/>
                <a:ext cx="1205102"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Bloomington</a:t>
                </a:r>
              </a:p>
            </p:txBody>
          </p:sp>
        </p:grpSp>
        <p:grpSp>
          <p:nvGrpSpPr>
            <p:cNvPr id="96" name="Group 95">
              <a:extLst>
                <a:ext uri="{FF2B5EF4-FFF2-40B4-BE49-F238E27FC236}">
                  <a16:creationId xmlns:a16="http://schemas.microsoft.com/office/drawing/2014/main" id="{3CD65FE9-A97B-83B5-4B56-AE0F2042E65D}"/>
                </a:ext>
              </a:extLst>
            </p:cNvPr>
            <p:cNvGrpSpPr/>
            <p:nvPr/>
          </p:nvGrpSpPr>
          <p:grpSpPr>
            <a:xfrm>
              <a:off x="6802536" y="1354786"/>
              <a:ext cx="1512497" cy="1475886"/>
              <a:chOff x="837261" y="1534038"/>
              <a:chExt cx="1512497" cy="1475886"/>
            </a:xfrm>
          </p:grpSpPr>
          <p:pic>
            <p:nvPicPr>
              <p:cNvPr id="97" name="Picture 96">
                <a:extLst>
                  <a:ext uri="{FF2B5EF4-FFF2-40B4-BE49-F238E27FC236}">
                    <a16:creationId xmlns:a16="http://schemas.microsoft.com/office/drawing/2014/main" id="{5CB41B6B-3AAA-EBB6-63CF-B89C09A559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98" name="Picture 97">
                <a:extLst>
                  <a:ext uri="{FF2B5EF4-FFF2-40B4-BE49-F238E27FC236}">
                    <a16:creationId xmlns:a16="http://schemas.microsoft.com/office/drawing/2014/main" id="{06883D40-4792-5809-0D31-5943395DE233}"/>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99" name="Straight Connector 98">
                <a:extLst>
                  <a:ext uri="{FF2B5EF4-FFF2-40B4-BE49-F238E27FC236}">
                    <a16:creationId xmlns:a16="http://schemas.microsoft.com/office/drawing/2014/main" id="{4C067031-C807-0A39-B055-1AF388133928}"/>
                  </a:ext>
                  <a:ext uri="{C183D7F6-B498-43B3-948B-1728B52AA6E4}">
                    <adec:decorative xmlns:adec="http://schemas.microsoft.com/office/drawing/2017/decorative" val="1"/>
                  </a:ext>
                </a:extLst>
              </p:cNvPr>
              <p:cNvCxnSpPr>
                <a:cxnSpLocks/>
                <a:stCxn id="101" idx="2"/>
                <a:endCxn id="98" idx="0"/>
              </p:cNvCxnSpPr>
              <p:nvPr/>
            </p:nvCxnSpPr>
            <p:spPr>
              <a:xfrm>
                <a:off x="1595980" y="2160288"/>
                <a:ext cx="390694"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7917BB5-0961-C4A6-8F25-04B9E48BB1B2}"/>
                  </a:ext>
                  <a:ext uri="{C183D7F6-B498-43B3-948B-1728B52AA6E4}">
                    <adec:decorative xmlns:adec="http://schemas.microsoft.com/office/drawing/2017/decorative" val="1"/>
                  </a:ext>
                </a:extLst>
              </p:cNvPr>
              <p:cNvCxnSpPr>
                <a:cxnSpLocks/>
                <a:stCxn id="101" idx="2"/>
                <a:endCxn id="97" idx="0"/>
              </p:cNvCxnSpPr>
              <p:nvPr/>
            </p:nvCxnSpPr>
            <p:spPr>
              <a:xfrm flipH="1">
                <a:off x="1168817" y="2160288"/>
                <a:ext cx="427163"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CB971DF5-5095-A3F2-9E15-A9E129A366E8}"/>
                  </a:ext>
                  <a:ext uri="{C183D7F6-B498-43B3-948B-1728B52AA6E4}">
                    <adec:decorative xmlns:adec="http://schemas.microsoft.com/office/drawing/2017/decorative" val="1"/>
                  </a:ext>
                </a:extLst>
              </p:cNvPr>
              <p:cNvSpPr/>
              <p:nvPr/>
            </p:nvSpPr>
            <p:spPr>
              <a:xfrm>
                <a:off x="993429" y="1534038"/>
                <a:ext cx="1205102"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East</a:t>
                </a:r>
              </a:p>
            </p:txBody>
          </p:sp>
        </p:grpSp>
        <p:grpSp>
          <p:nvGrpSpPr>
            <p:cNvPr id="102" name="Group 101">
              <a:extLst>
                <a:ext uri="{FF2B5EF4-FFF2-40B4-BE49-F238E27FC236}">
                  <a16:creationId xmlns:a16="http://schemas.microsoft.com/office/drawing/2014/main" id="{B1E9D9D2-8DE9-1E56-D743-15B1F594037D}"/>
                </a:ext>
              </a:extLst>
            </p:cNvPr>
            <p:cNvGrpSpPr/>
            <p:nvPr/>
          </p:nvGrpSpPr>
          <p:grpSpPr>
            <a:xfrm>
              <a:off x="2770834" y="1354786"/>
              <a:ext cx="1534963" cy="1475886"/>
              <a:chOff x="837261" y="1534038"/>
              <a:chExt cx="1534963" cy="1475886"/>
            </a:xfrm>
          </p:grpSpPr>
          <p:pic>
            <p:nvPicPr>
              <p:cNvPr id="103" name="Picture 102">
                <a:extLst>
                  <a:ext uri="{FF2B5EF4-FFF2-40B4-BE49-F238E27FC236}">
                    <a16:creationId xmlns:a16="http://schemas.microsoft.com/office/drawing/2014/main" id="{006247B1-2BF9-0C22-2A3A-5F8AC9D316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104" name="Picture 103">
                <a:extLst>
                  <a:ext uri="{FF2B5EF4-FFF2-40B4-BE49-F238E27FC236}">
                    <a16:creationId xmlns:a16="http://schemas.microsoft.com/office/drawing/2014/main" id="{E9313FDC-52A8-CDD0-0B61-C435E7DAAB86}"/>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105" name="Straight Connector 104">
                <a:extLst>
                  <a:ext uri="{FF2B5EF4-FFF2-40B4-BE49-F238E27FC236}">
                    <a16:creationId xmlns:a16="http://schemas.microsoft.com/office/drawing/2014/main" id="{F7CAF1F7-38F0-5154-7641-E9BB417D3A63}"/>
                  </a:ext>
                  <a:ext uri="{C183D7F6-B498-43B3-948B-1728B52AA6E4}">
                    <adec:decorative xmlns:adec="http://schemas.microsoft.com/office/drawing/2017/decorative" val="1"/>
                  </a:ext>
                </a:extLst>
              </p:cNvPr>
              <p:cNvCxnSpPr>
                <a:cxnSpLocks/>
                <a:stCxn id="107" idx="2"/>
                <a:endCxn id="104" idx="0"/>
              </p:cNvCxnSpPr>
              <p:nvPr/>
            </p:nvCxnSpPr>
            <p:spPr>
              <a:xfrm>
                <a:off x="1623589" y="2160288"/>
                <a:ext cx="363085"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B4495E6-1900-F950-0C82-88B140CA7F22}"/>
                  </a:ext>
                  <a:ext uri="{C183D7F6-B498-43B3-948B-1728B52AA6E4}">
                    <adec:decorative xmlns:adec="http://schemas.microsoft.com/office/drawing/2017/decorative" val="1"/>
                  </a:ext>
                </a:extLst>
              </p:cNvPr>
              <p:cNvCxnSpPr>
                <a:cxnSpLocks/>
                <a:stCxn id="107" idx="2"/>
                <a:endCxn id="103" idx="0"/>
              </p:cNvCxnSpPr>
              <p:nvPr/>
            </p:nvCxnSpPr>
            <p:spPr>
              <a:xfrm flipH="1">
                <a:off x="1168817" y="2160288"/>
                <a:ext cx="454772"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68907EA9-10B6-B909-13F0-EB01C12C93D6}"/>
                  </a:ext>
                  <a:ext uri="{C183D7F6-B498-43B3-948B-1728B52AA6E4}">
                    <adec:decorative xmlns:adec="http://schemas.microsoft.com/office/drawing/2017/decorative" val="1"/>
                  </a:ext>
                </a:extLst>
              </p:cNvPr>
              <p:cNvSpPr/>
              <p:nvPr/>
            </p:nvSpPr>
            <p:spPr>
              <a:xfrm>
                <a:off x="874954" y="1534038"/>
                <a:ext cx="1497270"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Indianapolis &amp; Fort Wayne</a:t>
                </a:r>
              </a:p>
            </p:txBody>
          </p:sp>
        </p:grpSp>
        <p:grpSp>
          <p:nvGrpSpPr>
            <p:cNvPr id="108" name="Group 107">
              <a:extLst>
                <a:ext uri="{FF2B5EF4-FFF2-40B4-BE49-F238E27FC236}">
                  <a16:creationId xmlns:a16="http://schemas.microsoft.com/office/drawing/2014/main" id="{ABA44424-F7BE-F52E-0486-89B9DD076447}"/>
                </a:ext>
              </a:extLst>
            </p:cNvPr>
            <p:cNvGrpSpPr/>
            <p:nvPr/>
          </p:nvGrpSpPr>
          <p:grpSpPr>
            <a:xfrm>
              <a:off x="4786685" y="1354786"/>
              <a:ext cx="1512497" cy="1475886"/>
              <a:chOff x="837261" y="1534038"/>
              <a:chExt cx="1512497" cy="1475886"/>
            </a:xfrm>
          </p:grpSpPr>
          <p:pic>
            <p:nvPicPr>
              <p:cNvPr id="109" name="Picture 108">
                <a:extLst>
                  <a:ext uri="{FF2B5EF4-FFF2-40B4-BE49-F238E27FC236}">
                    <a16:creationId xmlns:a16="http://schemas.microsoft.com/office/drawing/2014/main" id="{9FFCEAED-57A9-6075-AAA0-BF8330BBB1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110" name="Picture 109">
                <a:extLst>
                  <a:ext uri="{FF2B5EF4-FFF2-40B4-BE49-F238E27FC236}">
                    <a16:creationId xmlns:a16="http://schemas.microsoft.com/office/drawing/2014/main" id="{354F8975-860F-B449-C645-7E33C17021D1}"/>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114" name="Straight Connector 113">
                <a:extLst>
                  <a:ext uri="{FF2B5EF4-FFF2-40B4-BE49-F238E27FC236}">
                    <a16:creationId xmlns:a16="http://schemas.microsoft.com/office/drawing/2014/main" id="{8BE4B72F-BB87-C900-1947-5148E51CB0AB}"/>
                  </a:ext>
                  <a:ext uri="{C183D7F6-B498-43B3-948B-1728B52AA6E4}">
                    <adec:decorative xmlns:adec="http://schemas.microsoft.com/office/drawing/2017/decorative" val="1"/>
                  </a:ext>
                </a:extLst>
              </p:cNvPr>
              <p:cNvCxnSpPr>
                <a:cxnSpLocks/>
                <a:stCxn id="116" idx="2"/>
                <a:endCxn id="110" idx="0"/>
              </p:cNvCxnSpPr>
              <p:nvPr/>
            </p:nvCxnSpPr>
            <p:spPr>
              <a:xfrm>
                <a:off x="1595980" y="2160288"/>
                <a:ext cx="390694"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A87269A-E79B-7338-C06B-094F89E97A29}"/>
                  </a:ext>
                  <a:ext uri="{C183D7F6-B498-43B3-948B-1728B52AA6E4}">
                    <adec:decorative xmlns:adec="http://schemas.microsoft.com/office/drawing/2017/decorative" val="1"/>
                  </a:ext>
                </a:extLst>
              </p:cNvPr>
              <p:cNvCxnSpPr>
                <a:cxnSpLocks/>
                <a:stCxn id="116" idx="2"/>
                <a:endCxn id="109" idx="0"/>
              </p:cNvCxnSpPr>
              <p:nvPr/>
            </p:nvCxnSpPr>
            <p:spPr>
              <a:xfrm flipH="1">
                <a:off x="1168817" y="2160288"/>
                <a:ext cx="427163"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Rounded Corners 115">
                <a:extLst>
                  <a:ext uri="{FF2B5EF4-FFF2-40B4-BE49-F238E27FC236}">
                    <a16:creationId xmlns:a16="http://schemas.microsoft.com/office/drawing/2014/main" id="{2ADF6DE6-3BE1-5B72-5E2A-2C756622A7E0}"/>
                  </a:ext>
                  <a:ext uri="{C183D7F6-B498-43B3-948B-1728B52AA6E4}">
                    <adec:decorative xmlns:adec="http://schemas.microsoft.com/office/drawing/2017/decorative" val="1"/>
                  </a:ext>
                </a:extLst>
              </p:cNvPr>
              <p:cNvSpPr/>
              <p:nvPr/>
            </p:nvSpPr>
            <p:spPr>
              <a:xfrm>
                <a:off x="993429" y="1534038"/>
                <a:ext cx="1205102"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Columbus</a:t>
                </a:r>
              </a:p>
            </p:txBody>
          </p:sp>
        </p:grpSp>
        <p:grpSp>
          <p:nvGrpSpPr>
            <p:cNvPr id="117" name="Group 116">
              <a:extLst>
                <a:ext uri="{FF2B5EF4-FFF2-40B4-BE49-F238E27FC236}">
                  <a16:creationId xmlns:a16="http://schemas.microsoft.com/office/drawing/2014/main" id="{3BEAC2CA-7087-B22C-8EDA-9B321497D5FE}"/>
                </a:ext>
              </a:extLst>
            </p:cNvPr>
            <p:cNvGrpSpPr/>
            <p:nvPr/>
          </p:nvGrpSpPr>
          <p:grpSpPr>
            <a:xfrm>
              <a:off x="791706" y="3062515"/>
              <a:ext cx="1512497" cy="1475886"/>
              <a:chOff x="837261" y="1534038"/>
              <a:chExt cx="1512497" cy="1475886"/>
            </a:xfrm>
          </p:grpSpPr>
          <p:pic>
            <p:nvPicPr>
              <p:cNvPr id="118" name="Picture 117">
                <a:extLst>
                  <a:ext uri="{FF2B5EF4-FFF2-40B4-BE49-F238E27FC236}">
                    <a16:creationId xmlns:a16="http://schemas.microsoft.com/office/drawing/2014/main" id="{FD79304E-6798-7812-85D7-D24E2A640F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119" name="Picture 118">
                <a:extLst>
                  <a:ext uri="{FF2B5EF4-FFF2-40B4-BE49-F238E27FC236}">
                    <a16:creationId xmlns:a16="http://schemas.microsoft.com/office/drawing/2014/main" id="{6454F468-1358-9261-5BEF-87BB65A8BD6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120" name="Straight Connector 119">
                <a:extLst>
                  <a:ext uri="{FF2B5EF4-FFF2-40B4-BE49-F238E27FC236}">
                    <a16:creationId xmlns:a16="http://schemas.microsoft.com/office/drawing/2014/main" id="{A9F431C5-9376-C042-F4A7-20F49C213607}"/>
                  </a:ext>
                  <a:ext uri="{C183D7F6-B498-43B3-948B-1728B52AA6E4}">
                    <adec:decorative xmlns:adec="http://schemas.microsoft.com/office/drawing/2017/decorative" val="1"/>
                  </a:ext>
                </a:extLst>
              </p:cNvPr>
              <p:cNvCxnSpPr>
                <a:cxnSpLocks/>
                <a:stCxn id="122" idx="2"/>
                <a:endCxn id="119" idx="0"/>
              </p:cNvCxnSpPr>
              <p:nvPr/>
            </p:nvCxnSpPr>
            <p:spPr>
              <a:xfrm>
                <a:off x="1595980" y="2160288"/>
                <a:ext cx="390694"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D3D2EBD-133A-695D-BB29-53882535BC4E}"/>
                  </a:ext>
                  <a:ext uri="{C183D7F6-B498-43B3-948B-1728B52AA6E4}">
                    <adec:decorative xmlns:adec="http://schemas.microsoft.com/office/drawing/2017/decorative" val="1"/>
                  </a:ext>
                </a:extLst>
              </p:cNvPr>
              <p:cNvCxnSpPr>
                <a:cxnSpLocks/>
                <a:stCxn id="122" idx="2"/>
                <a:endCxn id="118" idx="0"/>
              </p:cNvCxnSpPr>
              <p:nvPr/>
            </p:nvCxnSpPr>
            <p:spPr>
              <a:xfrm flipH="1">
                <a:off x="1168817" y="2160288"/>
                <a:ext cx="427163"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tangle: Rounded Corners 121">
                <a:extLst>
                  <a:ext uri="{FF2B5EF4-FFF2-40B4-BE49-F238E27FC236}">
                    <a16:creationId xmlns:a16="http://schemas.microsoft.com/office/drawing/2014/main" id="{50C8C979-69D7-E4F2-AD5A-42AAC1838778}"/>
                  </a:ext>
                  <a:ext uri="{C183D7F6-B498-43B3-948B-1728B52AA6E4}">
                    <adec:decorative xmlns:adec="http://schemas.microsoft.com/office/drawing/2017/decorative" val="1"/>
                  </a:ext>
                </a:extLst>
              </p:cNvPr>
              <p:cNvSpPr/>
              <p:nvPr/>
            </p:nvSpPr>
            <p:spPr>
              <a:xfrm>
                <a:off x="993429" y="1534038"/>
                <a:ext cx="1205102"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Kokomo</a:t>
                </a:r>
              </a:p>
            </p:txBody>
          </p:sp>
        </p:grpSp>
        <p:grpSp>
          <p:nvGrpSpPr>
            <p:cNvPr id="123" name="Group 122">
              <a:extLst>
                <a:ext uri="{FF2B5EF4-FFF2-40B4-BE49-F238E27FC236}">
                  <a16:creationId xmlns:a16="http://schemas.microsoft.com/office/drawing/2014/main" id="{AB588F48-81AB-440C-2FE7-C5D14FB480D8}"/>
                </a:ext>
              </a:extLst>
            </p:cNvPr>
            <p:cNvGrpSpPr/>
            <p:nvPr/>
          </p:nvGrpSpPr>
          <p:grpSpPr>
            <a:xfrm>
              <a:off x="6802536" y="3058735"/>
              <a:ext cx="1512497" cy="1475886"/>
              <a:chOff x="837261" y="1534038"/>
              <a:chExt cx="1512497" cy="1475886"/>
            </a:xfrm>
          </p:grpSpPr>
          <p:pic>
            <p:nvPicPr>
              <p:cNvPr id="124" name="Picture 123">
                <a:extLst>
                  <a:ext uri="{FF2B5EF4-FFF2-40B4-BE49-F238E27FC236}">
                    <a16:creationId xmlns:a16="http://schemas.microsoft.com/office/drawing/2014/main" id="{9C7512B4-8E10-3B5B-2ACD-9117FD8713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125" name="Picture 124">
                <a:extLst>
                  <a:ext uri="{FF2B5EF4-FFF2-40B4-BE49-F238E27FC236}">
                    <a16:creationId xmlns:a16="http://schemas.microsoft.com/office/drawing/2014/main" id="{194D7133-E959-186E-6349-AF44F7672A7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126" name="Straight Connector 125">
                <a:extLst>
                  <a:ext uri="{FF2B5EF4-FFF2-40B4-BE49-F238E27FC236}">
                    <a16:creationId xmlns:a16="http://schemas.microsoft.com/office/drawing/2014/main" id="{59DB96BD-6C63-6534-218A-E641F1980955}"/>
                  </a:ext>
                  <a:ext uri="{C183D7F6-B498-43B3-948B-1728B52AA6E4}">
                    <adec:decorative xmlns:adec="http://schemas.microsoft.com/office/drawing/2017/decorative" val="1"/>
                  </a:ext>
                </a:extLst>
              </p:cNvPr>
              <p:cNvCxnSpPr>
                <a:cxnSpLocks/>
                <a:stCxn id="128" idx="2"/>
                <a:endCxn id="125" idx="0"/>
              </p:cNvCxnSpPr>
              <p:nvPr/>
            </p:nvCxnSpPr>
            <p:spPr>
              <a:xfrm>
                <a:off x="1595980" y="2160288"/>
                <a:ext cx="390694"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7215BD4-E486-2076-6406-F96B3D808A1D}"/>
                  </a:ext>
                  <a:ext uri="{C183D7F6-B498-43B3-948B-1728B52AA6E4}">
                    <adec:decorative xmlns:adec="http://schemas.microsoft.com/office/drawing/2017/decorative" val="1"/>
                  </a:ext>
                </a:extLst>
              </p:cNvPr>
              <p:cNvCxnSpPr>
                <a:cxnSpLocks/>
                <a:stCxn id="128" idx="2"/>
                <a:endCxn id="124" idx="0"/>
              </p:cNvCxnSpPr>
              <p:nvPr/>
            </p:nvCxnSpPr>
            <p:spPr>
              <a:xfrm flipH="1">
                <a:off x="1168817" y="2160288"/>
                <a:ext cx="427163"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a:extLst>
                  <a:ext uri="{FF2B5EF4-FFF2-40B4-BE49-F238E27FC236}">
                    <a16:creationId xmlns:a16="http://schemas.microsoft.com/office/drawing/2014/main" id="{54514FD5-6A5C-D22E-6B30-974DF120BD32}"/>
                  </a:ext>
                  <a:ext uri="{C183D7F6-B498-43B3-948B-1728B52AA6E4}">
                    <adec:decorative xmlns:adec="http://schemas.microsoft.com/office/drawing/2017/decorative" val="1"/>
                  </a:ext>
                </a:extLst>
              </p:cNvPr>
              <p:cNvSpPr/>
              <p:nvPr/>
            </p:nvSpPr>
            <p:spPr>
              <a:xfrm>
                <a:off x="993429" y="1534038"/>
                <a:ext cx="1205102"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Southeast</a:t>
                </a:r>
              </a:p>
            </p:txBody>
          </p:sp>
        </p:grpSp>
        <p:grpSp>
          <p:nvGrpSpPr>
            <p:cNvPr id="129" name="Group 128">
              <a:extLst>
                <a:ext uri="{FF2B5EF4-FFF2-40B4-BE49-F238E27FC236}">
                  <a16:creationId xmlns:a16="http://schemas.microsoft.com/office/drawing/2014/main" id="{008C1AAC-0505-2BB7-77D3-D29CACB3B08D}"/>
                </a:ext>
              </a:extLst>
            </p:cNvPr>
            <p:cNvGrpSpPr/>
            <p:nvPr/>
          </p:nvGrpSpPr>
          <p:grpSpPr>
            <a:xfrm>
              <a:off x="2770834" y="3058735"/>
              <a:ext cx="1512497" cy="1475886"/>
              <a:chOff x="837261" y="1534038"/>
              <a:chExt cx="1512497" cy="1475886"/>
            </a:xfrm>
          </p:grpSpPr>
          <p:pic>
            <p:nvPicPr>
              <p:cNvPr id="130" name="Picture 129">
                <a:extLst>
                  <a:ext uri="{FF2B5EF4-FFF2-40B4-BE49-F238E27FC236}">
                    <a16:creationId xmlns:a16="http://schemas.microsoft.com/office/drawing/2014/main" id="{F8FF5D73-03C6-0851-8BB4-303C95B272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131" name="Picture 130">
                <a:extLst>
                  <a:ext uri="{FF2B5EF4-FFF2-40B4-BE49-F238E27FC236}">
                    <a16:creationId xmlns:a16="http://schemas.microsoft.com/office/drawing/2014/main" id="{2293AE80-0300-1646-F50D-68E8C1E2A400}"/>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132" name="Straight Connector 131">
                <a:extLst>
                  <a:ext uri="{FF2B5EF4-FFF2-40B4-BE49-F238E27FC236}">
                    <a16:creationId xmlns:a16="http://schemas.microsoft.com/office/drawing/2014/main" id="{564CEDB2-BCFB-D7EE-6D8B-33D4B10CCEF6}"/>
                  </a:ext>
                  <a:ext uri="{C183D7F6-B498-43B3-948B-1728B52AA6E4}">
                    <adec:decorative xmlns:adec="http://schemas.microsoft.com/office/drawing/2017/decorative" val="1"/>
                  </a:ext>
                </a:extLst>
              </p:cNvPr>
              <p:cNvCxnSpPr>
                <a:cxnSpLocks/>
                <a:stCxn id="134" idx="2"/>
                <a:endCxn id="131" idx="0"/>
              </p:cNvCxnSpPr>
              <p:nvPr/>
            </p:nvCxnSpPr>
            <p:spPr>
              <a:xfrm>
                <a:off x="1595980" y="2160288"/>
                <a:ext cx="390694"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FA5372C-5497-2F64-E84E-7173B3C319BE}"/>
                  </a:ext>
                  <a:ext uri="{C183D7F6-B498-43B3-948B-1728B52AA6E4}">
                    <adec:decorative xmlns:adec="http://schemas.microsoft.com/office/drawing/2017/decorative" val="1"/>
                  </a:ext>
                </a:extLst>
              </p:cNvPr>
              <p:cNvCxnSpPr>
                <a:cxnSpLocks/>
                <a:stCxn id="134" idx="2"/>
                <a:endCxn id="130" idx="0"/>
              </p:cNvCxnSpPr>
              <p:nvPr/>
            </p:nvCxnSpPr>
            <p:spPr>
              <a:xfrm flipH="1">
                <a:off x="1168817" y="2160288"/>
                <a:ext cx="427163"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Rectangle: Rounded Corners 133">
                <a:extLst>
                  <a:ext uri="{FF2B5EF4-FFF2-40B4-BE49-F238E27FC236}">
                    <a16:creationId xmlns:a16="http://schemas.microsoft.com/office/drawing/2014/main" id="{FFEF1115-0C00-138C-5A75-7E7D30ABEA50}"/>
                  </a:ext>
                  <a:ext uri="{C183D7F6-B498-43B3-948B-1728B52AA6E4}">
                    <adec:decorative xmlns:adec="http://schemas.microsoft.com/office/drawing/2017/decorative" val="1"/>
                  </a:ext>
                </a:extLst>
              </p:cNvPr>
              <p:cNvSpPr/>
              <p:nvPr/>
            </p:nvSpPr>
            <p:spPr>
              <a:xfrm>
                <a:off x="993429" y="1534038"/>
                <a:ext cx="1205102"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Northwest</a:t>
                </a:r>
              </a:p>
            </p:txBody>
          </p:sp>
        </p:grpSp>
        <p:grpSp>
          <p:nvGrpSpPr>
            <p:cNvPr id="135" name="Group 134">
              <a:extLst>
                <a:ext uri="{FF2B5EF4-FFF2-40B4-BE49-F238E27FC236}">
                  <a16:creationId xmlns:a16="http://schemas.microsoft.com/office/drawing/2014/main" id="{D0214026-4F09-8A87-AAE1-A13267E78F9E}"/>
                </a:ext>
              </a:extLst>
            </p:cNvPr>
            <p:cNvGrpSpPr/>
            <p:nvPr/>
          </p:nvGrpSpPr>
          <p:grpSpPr>
            <a:xfrm>
              <a:off x="4786685" y="3058735"/>
              <a:ext cx="1512497" cy="1475886"/>
              <a:chOff x="837261" y="1534038"/>
              <a:chExt cx="1512497" cy="1475886"/>
            </a:xfrm>
          </p:grpSpPr>
          <p:pic>
            <p:nvPicPr>
              <p:cNvPr id="136" name="Picture 135">
                <a:extLst>
                  <a:ext uri="{FF2B5EF4-FFF2-40B4-BE49-F238E27FC236}">
                    <a16:creationId xmlns:a16="http://schemas.microsoft.com/office/drawing/2014/main" id="{AC3D0744-0AE2-B560-2029-7404E8C373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7261" y="2383674"/>
                <a:ext cx="663111" cy="626250"/>
              </a:xfrm>
              <a:prstGeom prst="rect">
                <a:avLst/>
              </a:prstGeom>
            </p:spPr>
          </p:pic>
          <p:pic>
            <p:nvPicPr>
              <p:cNvPr id="137" name="Picture 136">
                <a:extLst>
                  <a:ext uri="{FF2B5EF4-FFF2-40B4-BE49-F238E27FC236}">
                    <a16:creationId xmlns:a16="http://schemas.microsoft.com/office/drawing/2014/main" id="{375D60EF-18C0-3189-4EAB-7BE9DCF7BF9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623589" y="2383674"/>
                <a:ext cx="726169" cy="521424"/>
              </a:xfrm>
              <a:prstGeom prst="rect">
                <a:avLst/>
              </a:prstGeom>
            </p:spPr>
          </p:pic>
          <p:cxnSp>
            <p:nvCxnSpPr>
              <p:cNvPr id="138" name="Straight Connector 137">
                <a:extLst>
                  <a:ext uri="{FF2B5EF4-FFF2-40B4-BE49-F238E27FC236}">
                    <a16:creationId xmlns:a16="http://schemas.microsoft.com/office/drawing/2014/main" id="{D50CFBD4-16C8-5E32-0CD6-EC8CE239FB18}"/>
                  </a:ext>
                  <a:ext uri="{C183D7F6-B498-43B3-948B-1728B52AA6E4}">
                    <adec:decorative xmlns:adec="http://schemas.microsoft.com/office/drawing/2017/decorative" val="1"/>
                  </a:ext>
                </a:extLst>
              </p:cNvPr>
              <p:cNvCxnSpPr>
                <a:cxnSpLocks/>
                <a:stCxn id="140" idx="2"/>
                <a:endCxn id="137" idx="0"/>
              </p:cNvCxnSpPr>
              <p:nvPr/>
            </p:nvCxnSpPr>
            <p:spPr>
              <a:xfrm>
                <a:off x="1595980" y="2160288"/>
                <a:ext cx="390694"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7594AE6-A234-2F74-E5AA-58A1D8770194}"/>
                  </a:ext>
                  <a:ext uri="{C183D7F6-B498-43B3-948B-1728B52AA6E4}">
                    <adec:decorative xmlns:adec="http://schemas.microsoft.com/office/drawing/2017/decorative" val="1"/>
                  </a:ext>
                </a:extLst>
              </p:cNvPr>
              <p:cNvCxnSpPr>
                <a:cxnSpLocks/>
                <a:stCxn id="140" idx="2"/>
                <a:endCxn id="136" idx="0"/>
              </p:cNvCxnSpPr>
              <p:nvPr/>
            </p:nvCxnSpPr>
            <p:spPr>
              <a:xfrm flipH="1">
                <a:off x="1168817" y="2160288"/>
                <a:ext cx="427163" cy="22338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Rectangle: Rounded Corners 139">
                <a:extLst>
                  <a:ext uri="{FF2B5EF4-FFF2-40B4-BE49-F238E27FC236}">
                    <a16:creationId xmlns:a16="http://schemas.microsoft.com/office/drawing/2014/main" id="{5E8B83E8-F682-A157-2EF0-9E328AE45DC3}"/>
                  </a:ext>
                  <a:ext uri="{C183D7F6-B498-43B3-948B-1728B52AA6E4}">
                    <adec:decorative xmlns:adec="http://schemas.microsoft.com/office/drawing/2017/decorative" val="1"/>
                  </a:ext>
                </a:extLst>
              </p:cNvPr>
              <p:cNvSpPr/>
              <p:nvPr/>
            </p:nvSpPr>
            <p:spPr>
              <a:xfrm>
                <a:off x="993429" y="1534038"/>
                <a:ext cx="1205102" cy="626250"/>
              </a:xfrm>
              <a:prstGeom prst="roundRect">
                <a:avLst>
                  <a:gd name="adj" fmla="val 4167"/>
                </a:avLst>
              </a:prstGeom>
              <a:solidFill>
                <a:srgbClr val="94D2E7"/>
              </a:solidFill>
              <a:ln w="9525">
                <a:solidFill>
                  <a:srgbClr val="94D2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IU South Bend</a:t>
                </a:r>
              </a:p>
            </p:txBody>
          </p:sp>
        </p:grpSp>
      </p:grpSp>
    </p:spTree>
    <p:extLst>
      <p:ext uri="{BB962C8B-B14F-4D97-AF65-F5344CB8AC3E}">
        <p14:creationId xmlns:p14="http://schemas.microsoft.com/office/powerpoint/2010/main" val="1725032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885800" y="1740900"/>
            <a:ext cx="5372400" cy="16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Problems Encountered</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458212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Campus Access</a:t>
            </a:r>
          </a:p>
        </p:txBody>
      </p:sp>
      <p:sp>
        <p:nvSpPr>
          <p:cNvPr id="112" name="Google Shape;112;p22"/>
          <p:cNvSpPr txBox="1"/>
          <p:nvPr/>
        </p:nvSpPr>
        <p:spPr>
          <a:xfrm>
            <a:off x="344074" y="1367500"/>
            <a:ext cx="4250282" cy="3168300"/>
          </a:xfrm>
          <a:prstGeom prst="rect">
            <a:avLst/>
          </a:prstGeom>
          <a:noFill/>
          <a:ln>
            <a:noFill/>
          </a:ln>
        </p:spPr>
        <p:txBody>
          <a:bodyPr spcFirstLastPara="1" wrap="square" lIns="91425" tIns="91425" rIns="91425" bIns="91425" anchor="t" anchorCtr="0">
            <a:noAutofit/>
          </a:bodyPr>
          <a:lstStyle/>
          <a:p>
            <a:pPr lvl="0" algn="l" rtl="0">
              <a:lnSpc>
                <a:spcPct val="115000"/>
              </a:lnSpc>
              <a:spcBef>
                <a:spcPts val="0"/>
              </a:spcBef>
              <a:spcAft>
                <a:spcPts val="0"/>
              </a:spcAft>
            </a:pPr>
            <a:r>
              <a:rPr lang="en-US" sz="1800" b="1" dirty="0">
                <a:latin typeface="Libre Franklin"/>
                <a:ea typeface="Libre Franklin"/>
                <a:cs typeface="Libre Franklin"/>
                <a:sym typeface="Libre Franklin"/>
              </a:rPr>
              <a:t>Usually, students, faculty, and staff can only access their campus’ library.</a:t>
            </a:r>
          </a:p>
          <a:p>
            <a:pPr lvl="0" algn="l" rtl="0">
              <a:lnSpc>
                <a:spcPct val="115000"/>
              </a:lnSpc>
              <a:spcBef>
                <a:spcPts val="0"/>
              </a:spcBef>
              <a:spcAft>
                <a:spcPts val="0"/>
              </a:spcAft>
            </a:pPr>
            <a:endParaRPr lang="en-US" sz="1800" b="1" dirty="0">
              <a:latin typeface="Libre Franklin"/>
              <a:ea typeface="Libre Franklin"/>
              <a:cs typeface="Libre Franklin"/>
              <a:sym typeface="Libre Franklin"/>
            </a:endParaRPr>
          </a:p>
          <a:p>
            <a:pPr>
              <a:lnSpc>
                <a:spcPct val="115000"/>
              </a:lnSpc>
            </a:pPr>
            <a:r>
              <a:rPr lang="en-US" sz="1800" dirty="0">
                <a:latin typeface="Libre Franklin"/>
                <a:ea typeface="Libre Franklin"/>
                <a:cs typeface="Libre Franklin"/>
                <a:sym typeface="Libre Franklin"/>
              </a:rPr>
              <a:t>However, students can access their instructor’s library resources for the duration of the semester.</a:t>
            </a:r>
          </a:p>
          <a:p>
            <a:pPr lvl="0" algn="l" rtl="0">
              <a:lnSpc>
                <a:spcPct val="115000"/>
              </a:lnSpc>
              <a:spcBef>
                <a:spcPts val="0"/>
              </a:spcBef>
              <a:spcAft>
                <a:spcPts val="0"/>
              </a:spcAft>
            </a:pPr>
            <a:r>
              <a:rPr lang="en-US" sz="1800" dirty="0">
                <a:latin typeface="Libre Franklin"/>
                <a:ea typeface="Libre Franklin"/>
                <a:cs typeface="Libre Franklin"/>
                <a:sym typeface="Libre Franklin"/>
              </a:rPr>
              <a:t> </a:t>
            </a:r>
          </a:p>
          <a:p>
            <a:pPr lvl="0" algn="l" rtl="0">
              <a:lnSpc>
                <a:spcPct val="115000"/>
              </a:lnSpc>
              <a:spcBef>
                <a:spcPts val="0"/>
              </a:spcBef>
              <a:spcAft>
                <a:spcPts val="0"/>
              </a:spcAft>
            </a:pPr>
            <a:r>
              <a:rPr lang="en-US" sz="1800" dirty="0">
                <a:latin typeface="Libre Franklin"/>
                <a:ea typeface="Libre Franklin"/>
                <a:cs typeface="Libre Franklin"/>
                <a:sym typeface="Libre Franklin"/>
              </a:rPr>
              <a:t>TLT needed to request special access to act on behalf of instructor.</a:t>
            </a:r>
          </a:p>
        </p:txBody>
      </p:sp>
      <p:grpSp>
        <p:nvGrpSpPr>
          <p:cNvPr id="2" name="Group 1" descr="Standard campus access. Student A can only access library materials from campus A (their home campus).">
            <a:extLst>
              <a:ext uri="{FF2B5EF4-FFF2-40B4-BE49-F238E27FC236}">
                <a16:creationId xmlns:a16="http://schemas.microsoft.com/office/drawing/2014/main" id="{8D327AAB-C354-6B7B-C81F-608634A263E2}"/>
              </a:ext>
            </a:extLst>
          </p:cNvPr>
          <p:cNvGrpSpPr/>
          <p:nvPr/>
        </p:nvGrpSpPr>
        <p:grpSpPr>
          <a:xfrm>
            <a:off x="4904268" y="547182"/>
            <a:ext cx="3998617" cy="1335493"/>
            <a:chOff x="4904268" y="547182"/>
            <a:chExt cx="3998617" cy="1335493"/>
          </a:xfrm>
        </p:grpSpPr>
        <p:pic>
          <p:nvPicPr>
            <p:cNvPr id="12" name="Picture 11">
              <a:extLst>
                <a:ext uri="{FF2B5EF4-FFF2-40B4-BE49-F238E27FC236}">
                  <a16:creationId xmlns:a16="http://schemas.microsoft.com/office/drawing/2014/main" id="{4403019D-859F-B9A1-298C-40ED0D1F6069}"/>
                </a:ext>
                <a:ext uri="{C183D7F6-B498-43B3-948B-1728B52AA6E4}">
                  <adec:decorative xmlns:adec="http://schemas.microsoft.com/office/drawing/2017/decorative" val="1"/>
                </a:ext>
              </a:extLst>
            </p:cNvPr>
            <p:cNvPicPr>
              <a:picLocks noChangeAspect="1"/>
            </p:cNvPicPr>
            <p:nvPr/>
          </p:nvPicPr>
          <p:blipFill>
            <a:blip r:embed="rId4"/>
            <a:srcRect l="10078" t="54288" r="82284" b="26666"/>
            <a:stretch/>
          </p:blipFill>
          <p:spPr>
            <a:xfrm>
              <a:off x="7991673" y="987168"/>
              <a:ext cx="698400" cy="633600"/>
            </a:xfrm>
            <a:prstGeom prst="rect">
              <a:avLst/>
            </a:prstGeom>
          </p:spPr>
        </p:pic>
        <p:pic>
          <p:nvPicPr>
            <p:cNvPr id="15" name="Picture 14">
              <a:extLst>
                <a:ext uri="{FF2B5EF4-FFF2-40B4-BE49-F238E27FC236}">
                  <a16:creationId xmlns:a16="http://schemas.microsoft.com/office/drawing/2014/main" id="{731F3837-6C35-B12A-E5E7-CEAE7F9AF644}"/>
                </a:ext>
                <a:ext uri="{C183D7F6-B498-43B3-948B-1728B52AA6E4}">
                  <adec:decorative xmlns:adec="http://schemas.microsoft.com/office/drawing/2017/decorative" val="1"/>
                </a:ext>
              </a:extLst>
            </p:cNvPr>
            <p:cNvPicPr>
              <a:picLocks noChangeAspect="1"/>
            </p:cNvPicPr>
            <p:nvPr/>
          </p:nvPicPr>
          <p:blipFill>
            <a:blip r:embed="rId4"/>
            <a:srcRect l="10433" r="82047" b="79476"/>
            <a:stretch/>
          </p:blipFill>
          <p:spPr>
            <a:xfrm>
              <a:off x="5122480" y="962582"/>
              <a:ext cx="687600" cy="682772"/>
            </a:xfrm>
            <a:prstGeom prst="rect">
              <a:avLst/>
            </a:prstGeom>
          </p:spPr>
        </p:pic>
        <p:sp>
          <p:nvSpPr>
            <p:cNvPr id="21" name="TextBox 20">
              <a:extLst>
                <a:ext uri="{FF2B5EF4-FFF2-40B4-BE49-F238E27FC236}">
                  <a16:creationId xmlns:a16="http://schemas.microsoft.com/office/drawing/2014/main" id="{2DA5CCB3-9F29-FA58-F475-633558F968B7}"/>
                </a:ext>
                <a:ext uri="{C183D7F6-B498-43B3-948B-1728B52AA6E4}">
                  <adec:decorative xmlns:adec="http://schemas.microsoft.com/office/drawing/2017/decorative" val="1"/>
                </a:ext>
              </a:extLst>
            </p:cNvPr>
            <p:cNvSpPr txBox="1"/>
            <p:nvPr/>
          </p:nvSpPr>
          <p:spPr>
            <a:xfrm>
              <a:off x="4998410" y="547182"/>
              <a:ext cx="3060931" cy="307777"/>
            </a:xfrm>
            <a:prstGeom prst="rect">
              <a:avLst/>
            </a:prstGeom>
            <a:noFill/>
          </p:spPr>
          <p:txBody>
            <a:bodyPr wrap="square" rtlCol="0">
              <a:spAutoFit/>
            </a:bodyPr>
            <a:lstStyle/>
            <a:p>
              <a:r>
                <a:rPr lang="en-US" b="1" dirty="0"/>
                <a:t>Standard Campus Access</a:t>
              </a:r>
            </a:p>
          </p:txBody>
        </p:sp>
        <p:cxnSp>
          <p:nvCxnSpPr>
            <p:cNvPr id="23" name="Straight Arrow Connector 22">
              <a:extLst>
                <a:ext uri="{FF2B5EF4-FFF2-40B4-BE49-F238E27FC236}">
                  <a16:creationId xmlns:a16="http://schemas.microsoft.com/office/drawing/2014/main" id="{26DF21D4-5A25-FB98-4D1B-43DB266EB620}"/>
                </a:ext>
                <a:ext uri="{C183D7F6-B498-43B3-948B-1728B52AA6E4}">
                  <adec:decorative xmlns:adec="http://schemas.microsoft.com/office/drawing/2017/decorative" val="1"/>
                </a:ext>
              </a:extLst>
            </p:cNvPr>
            <p:cNvCxnSpPr>
              <a:stCxn id="15" idx="3"/>
              <a:endCxn id="12" idx="1"/>
            </p:cNvCxnSpPr>
            <p:nvPr/>
          </p:nvCxnSpPr>
          <p:spPr>
            <a:xfrm>
              <a:off x="5810080" y="1303968"/>
              <a:ext cx="218159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8F05C10-49B1-DFF3-56BD-6AA87E7E2273}"/>
                </a:ext>
                <a:ext uri="{C183D7F6-B498-43B3-948B-1728B52AA6E4}">
                  <adec:decorative xmlns:adec="http://schemas.microsoft.com/office/drawing/2017/decorative" val="1"/>
                </a:ext>
              </a:extLst>
            </p:cNvPr>
            <p:cNvSpPr txBox="1"/>
            <p:nvPr/>
          </p:nvSpPr>
          <p:spPr>
            <a:xfrm>
              <a:off x="6531106" y="1152788"/>
              <a:ext cx="602696" cy="307777"/>
            </a:xfrm>
            <a:prstGeom prst="rect">
              <a:avLst/>
            </a:prstGeom>
            <a:solidFill>
              <a:schemeClr val="bg1"/>
            </a:solidFill>
          </p:spPr>
          <p:txBody>
            <a:bodyPr wrap="square" rtlCol="0">
              <a:spAutoFit/>
            </a:bodyPr>
            <a:lstStyle/>
            <a:p>
              <a:pPr algn="ctr"/>
              <a:r>
                <a:rPr lang="en-US" dirty="0"/>
                <a:t>Only</a:t>
              </a:r>
            </a:p>
          </p:txBody>
        </p:sp>
        <p:sp>
          <p:nvSpPr>
            <p:cNvPr id="26" name="TextBox 25">
              <a:extLst>
                <a:ext uri="{FF2B5EF4-FFF2-40B4-BE49-F238E27FC236}">
                  <a16:creationId xmlns:a16="http://schemas.microsoft.com/office/drawing/2014/main" id="{24816044-7EB7-6D31-48CD-6F279DF1159D}"/>
                </a:ext>
                <a:ext uri="{C183D7F6-B498-43B3-948B-1728B52AA6E4}">
                  <adec:decorative xmlns:adec="http://schemas.microsoft.com/office/drawing/2017/decorative" val="1"/>
                </a:ext>
              </a:extLst>
            </p:cNvPr>
            <p:cNvSpPr txBox="1"/>
            <p:nvPr/>
          </p:nvSpPr>
          <p:spPr>
            <a:xfrm>
              <a:off x="4904268" y="1574898"/>
              <a:ext cx="1124024" cy="307777"/>
            </a:xfrm>
            <a:prstGeom prst="rect">
              <a:avLst/>
            </a:prstGeom>
            <a:noFill/>
          </p:spPr>
          <p:txBody>
            <a:bodyPr wrap="square" rtlCol="0">
              <a:spAutoFit/>
            </a:bodyPr>
            <a:lstStyle/>
            <a:p>
              <a:pPr algn="ctr"/>
              <a:r>
                <a:rPr lang="en-US" dirty="0"/>
                <a:t>Student A</a:t>
              </a:r>
            </a:p>
          </p:txBody>
        </p:sp>
        <p:sp>
          <p:nvSpPr>
            <p:cNvPr id="28" name="TextBox 27">
              <a:extLst>
                <a:ext uri="{FF2B5EF4-FFF2-40B4-BE49-F238E27FC236}">
                  <a16:creationId xmlns:a16="http://schemas.microsoft.com/office/drawing/2014/main" id="{17EAA644-4462-4DB4-1D8B-9C60E6F5691A}"/>
                </a:ext>
                <a:ext uri="{C183D7F6-B498-43B3-948B-1728B52AA6E4}">
                  <adec:decorative xmlns:adec="http://schemas.microsoft.com/office/drawing/2017/decorative" val="1"/>
                </a:ext>
              </a:extLst>
            </p:cNvPr>
            <p:cNvSpPr txBox="1"/>
            <p:nvPr/>
          </p:nvSpPr>
          <p:spPr>
            <a:xfrm>
              <a:off x="7778861" y="1572125"/>
              <a:ext cx="1124024" cy="307777"/>
            </a:xfrm>
            <a:prstGeom prst="rect">
              <a:avLst/>
            </a:prstGeom>
            <a:noFill/>
          </p:spPr>
          <p:txBody>
            <a:bodyPr wrap="square" rtlCol="0">
              <a:spAutoFit/>
            </a:bodyPr>
            <a:lstStyle/>
            <a:p>
              <a:pPr algn="ctr"/>
              <a:r>
                <a:rPr lang="en-US" dirty="0"/>
                <a:t>Campus A</a:t>
              </a:r>
            </a:p>
          </p:txBody>
        </p:sp>
      </p:grpSp>
      <p:grpSp>
        <p:nvGrpSpPr>
          <p:cNvPr id="3" name="Group 2" descr="IU Online Multi-Campus Access. Student A can access library materials from campus B via a course taught by instructor B.">
            <a:extLst>
              <a:ext uri="{FF2B5EF4-FFF2-40B4-BE49-F238E27FC236}">
                <a16:creationId xmlns:a16="http://schemas.microsoft.com/office/drawing/2014/main" id="{F6FFDEE3-3CEB-F6A4-121A-9F888B9412A6}"/>
              </a:ext>
            </a:extLst>
          </p:cNvPr>
          <p:cNvGrpSpPr/>
          <p:nvPr/>
        </p:nvGrpSpPr>
        <p:grpSpPr>
          <a:xfrm>
            <a:off x="4924740" y="2562251"/>
            <a:ext cx="3978145" cy="2034067"/>
            <a:chOff x="4924740" y="2562251"/>
            <a:chExt cx="3978145" cy="2034067"/>
          </a:xfrm>
        </p:grpSpPr>
        <p:cxnSp>
          <p:nvCxnSpPr>
            <p:cNvPr id="32" name="Straight Arrow Connector 31">
              <a:extLst>
                <a:ext uri="{FF2B5EF4-FFF2-40B4-BE49-F238E27FC236}">
                  <a16:creationId xmlns:a16="http://schemas.microsoft.com/office/drawing/2014/main" id="{FC861CF2-E458-0E45-5498-5BB2195D97EB}"/>
                </a:ext>
                <a:ext uri="{C183D7F6-B498-43B3-948B-1728B52AA6E4}">
                  <adec:decorative xmlns:adec="http://schemas.microsoft.com/office/drawing/2017/decorative" val="1"/>
                </a:ext>
              </a:extLst>
            </p:cNvPr>
            <p:cNvCxnSpPr>
              <a:cxnSpLocks/>
              <a:stCxn id="16" idx="3"/>
              <a:endCxn id="13" idx="1"/>
            </p:cNvCxnSpPr>
            <p:nvPr/>
          </p:nvCxnSpPr>
          <p:spPr>
            <a:xfrm>
              <a:off x="5830552" y="3449642"/>
              <a:ext cx="2161121" cy="245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A71F1B5-9501-6D5F-4D57-F59681D805E6}"/>
                </a:ext>
                <a:ext uri="{C183D7F6-B498-43B3-948B-1728B52AA6E4}">
                  <adec:decorative xmlns:adec="http://schemas.microsoft.com/office/drawing/2017/decorative" val="1"/>
                </a:ext>
              </a:extLst>
            </p:cNvPr>
            <p:cNvPicPr>
              <a:picLocks noChangeAspect="1"/>
            </p:cNvPicPr>
            <p:nvPr/>
          </p:nvPicPr>
          <p:blipFill>
            <a:blip r:embed="rId4"/>
            <a:srcRect l="10078" t="54288" r="82284" b="26666"/>
            <a:stretch/>
          </p:blipFill>
          <p:spPr>
            <a:xfrm>
              <a:off x="7991673" y="3157428"/>
              <a:ext cx="698400" cy="633600"/>
            </a:xfrm>
            <a:prstGeom prst="rect">
              <a:avLst/>
            </a:prstGeom>
          </p:spPr>
        </p:pic>
        <p:pic>
          <p:nvPicPr>
            <p:cNvPr id="16" name="Picture 15">
              <a:extLst>
                <a:ext uri="{FF2B5EF4-FFF2-40B4-BE49-F238E27FC236}">
                  <a16:creationId xmlns:a16="http://schemas.microsoft.com/office/drawing/2014/main" id="{FE81136E-CB28-AD2D-955E-B1A029E77610}"/>
                </a:ext>
                <a:ext uri="{C183D7F6-B498-43B3-948B-1728B52AA6E4}">
                  <adec:decorative xmlns:adec="http://schemas.microsoft.com/office/drawing/2017/decorative" val="1"/>
                </a:ext>
              </a:extLst>
            </p:cNvPr>
            <p:cNvPicPr>
              <a:picLocks noChangeAspect="1"/>
            </p:cNvPicPr>
            <p:nvPr/>
          </p:nvPicPr>
          <p:blipFill>
            <a:blip r:embed="rId4"/>
            <a:srcRect l="10433" r="82047" b="79476"/>
            <a:stretch/>
          </p:blipFill>
          <p:spPr>
            <a:xfrm>
              <a:off x="5142952" y="3108256"/>
              <a:ext cx="687600" cy="682772"/>
            </a:xfrm>
            <a:prstGeom prst="rect">
              <a:avLst/>
            </a:prstGeom>
          </p:spPr>
        </p:pic>
        <p:pic>
          <p:nvPicPr>
            <p:cNvPr id="18" name="Picture 17">
              <a:extLst>
                <a:ext uri="{FF2B5EF4-FFF2-40B4-BE49-F238E27FC236}">
                  <a16:creationId xmlns:a16="http://schemas.microsoft.com/office/drawing/2014/main" id="{0C40F9D8-411A-9CB8-3BFC-97130A4825AC}"/>
                </a:ext>
                <a:ext uri="{C183D7F6-B498-43B3-948B-1728B52AA6E4}">
                  <adec:decorative xmlns:adec="http://schemas.microsoft.com/office/drawing/2017/decorative" val="1"/>
                </a:ext>
              </a:extLst>
            </p:cNvPr>
            <p:cNvPicPr>
              <a:picLocks noChangeAspect="1"/>
            </p:cNvPicPr>
            <p:nvPr/>
          </p:nvPicPr>
          <p:blipFill>
            <a:blip r:embed="rId4"/>
            <a:srcRect l="20315" t="79178" r="71496"/>
            <a:stretch/>
          </p:blipFill>
          <p:spPr>
            <a:xfrm>
              <a:off x="6336626" y="2901745"/>
              <a:ext cx="748800" cy="692672"/>
            </a:xfrm>
            <a:prstGeom prst="rect">
              <a:avLst/>
            </a:prstGeom>
            <a:solidFill>
              <a:schemeClr val="bg1"/>
            </a:solidFill>
          </p:spPr>
        </p:pic>
        <p:pic>
          <p:nvPicPr>
            <p:cNvPr id="20" name="Picture 19">
              <a:extLst>
                <a:ext uri="{FF2B5EF4-FFF2-40B4-BE49-F238E27FC236}">
                  <a16:creationId xmlns:a16="http://schemas.microsoft.com/office/drawing/2014/main" id="{23561ECD-45CD-1133-E696-85DEC70590BB}"/>
                </a:ext>
                <a:ext uri="{C183D7F6-B498-43B3-948B-1728B52AA6E4}">
                  <adec:decorative xmlns:adec="http://schemas.microsoft.com/office/drawing/2017/decorative" val="1"/>
                </a:ext>
              </a:extLst>
            </p:cNvPr>
            <p:cNvPicPr>
              <a:picLocks noChangeAspect="1"/>
            </p:cNvPicPr>
            <p:nvPr/>
          </p:nvPicPr>
          <p:blipFill>
            <a:blip r:embed="rId5"/>
            <a:srcRect l="1742" t="25023" r="93475" b="61364"/>
            <a:stretch/>
          </p:blipFill>
          <p:spPr>
            <a:xfrm>
              <a:off x="6852926" y="3358017"/>
              <a:ext cx="583200" cy="472800"/>
            </a:xfrm>
            <a:prstGeom prst="rect">
              <a:avLst/>
            </a:prstGeom>
          </p:spPr>
        </p:pic>
        <p:sp>
          <p:nvSpPr>
            <p:cNvPr id="29" name="TextBox 28">
              <a:extLst>
                <a:ext uri="{FF2B5EF4-FFF2-40B4-BE49-F238E27FC236}">
                  <a16:creationId xmlns:a16="http://schemas.microsoft.com/office/drawing/2014/main" id="{B873B629-A5A5-C343-CF7F-DA43222335BB}"/>
                </a:ext>
                <a:ext uri="{C183D7F6-B498-43B3-948B-1728B52AA6E4}">
                  <adec:decorative xmlns:adec="http://schemas.microsoft.com/office/drawing/2017/decorative" val="1"/>
                </a:ext>
              </a:extLst>
            </p:cNvPr>
            <p:cNvSpPr txBox="1"/>
            <p:nvPr/>
          </p:nvSpPr>
          <p:spPr>
            <a:xfrm>
              <a:off x="4924740" y="3837868"/>
              <a:ext cx="1124024" cy="307777"/>
            </a:xfrm>
            <a:prstGeom prst="rect">
              <a:avLst/>
            </a:prstGeom>
            <a:noFill/>
          </p:spPr>
          <p:txBody>
            <a:bodyPr wrap="square" rtlCol="0">
              <a:spAutoFit/>
            </a:bodyPr>
            <a:lstStyle/>
            <a:p>
              <a:pPr algn="ctr"/>
              <a:r>
                <a:rPr lang="en-US" dirty="0"/>
                <a:t>Student A</a:t>
              </a:r>
            </a:p>
          </p:txBody>
        </p:sp>
        <p:sp>
          <p:nvSpPr>
            <p:cNvPr id="30" name="TextBox 29">
              <a:extLst>
                <a:ext uri="{FF2B5EF4-FFF2-40B4-BE49-F238E27FC236}">
                  <a16:creationId xmlns:a16="http://schemas.microsoft.com/office/drawing/2014/main" id="{8C2F99A5-25E2-E333-3733-AD7DF3DF9739}"/>
                </a:ext>
                <a:ext uri="{C183D7F6-B498-43B3-948B-1728B52AA6E4}">
                  <adec:decorative xmlns:adec="http://schemas.microsoft.com/office/drawing/2017/decorative" val="1"/>
                </a:ext>
              </a:extLst>
            </p:cNvPr>
            <p:cNvSpPr txBox="1"/>
            <p:nvPr/>
          </p:nvSpPr>
          <p:spPr>
            <a:xfrm>
              <a:off x="7778861" y="3834043"/>
              <a:ext cx="1124024" cy="307777"/>
            </a:xfrm>
            <a:prstGeom prst="rect">
              <a:avLst/>
            </a:prstGeom>
            <a:noFill/>
          </p:spPr>
          <p:txBody>
            <a:bodyPr wrap="square" rtlCol="0">
              <a:spAutoFit/>
            </a:bodyPr>
            <a:lstStyle/>
            <a:p>
              <a:pPr algn="ctr"/>
              <a:r>
                <a:rPr lang="en-US" dirty="0"/>
                <a:t>Campus B</a:t>
              </a:r>
            </a:p>
          </p:txBody>
        </p:sp>
        <p:sp>
          <p:nvSpPr>
            <p:cNvPr id="31" name="TextBox 30">
              <a:extLst>
                <a:ext uri="{FF2B5EF4-FFF2-40B4-BE49-F238E27FC236}">
                  <a16:creationId xmlns:a16="http://schemas.microsoft.com/office/drawing/2014/main" id="{A9DAC5BC-9269-E661-68F8-45A0E2563798}"/>
                </a:ext>
                <a:ext uri="{C183D7F6-B498-43B3-948B-1728B52AA6E4}">
                  <adec:decorative xmlns:adec="http://schemas.microsoft.com/office/drawing/2017/decorative" val="1"/>
                </a:ext>
              </a:extLst>
            </p:cNvPr>
            <p:cNvSpPr txBox="1"/>
            <p:nvPr/>
          </p:nvSpPr>
          <p:spPr>
            <a:xfrm>
              <a:off x="6392601" y="3857654"/>
              <a:ext cx="1124024" cy="738664"/>
            </a:xfrm>
            <a:prstGeom prst="rect">
              <a:avLst/>
            </a:prstGeom>
            <a:noFill/>
          </p:spPr>
          <p:txBody>
            <a:bodyPr wrap="square" rtlCol="0">
              <a:spAutoFit/>
            </a:bodyPr>
            <a:lstStyle/>
            <a:p>
              <a:pPr algn="ctr"/>
              <a:r>
                <a:rPr lang="en-US" dirty="0"/>
                <a:t>Course taught by Instructor B</a:t>
              </a:r>
            </a:p>
          </p:txBody>
        </p:sp>
        <p:sp>
          <p:nvSpPr>
            <p:cNvPr id="35" name="TextBox 34">
              <a:extLst>
                <a:ext uri="{FF2B5EF4-FFF2-40B4-BE49-F238E27FC236}">
                  <a16:creationId xmlns:a16="http://schemas.microsoft.com/office/drawing/2014/main" id="{98E29BB1-34C3-EE8C-8FC2-531F1DDF2CE1}"/>
                </a:ext>
                <a:ext uri="{C183D7F6-B498-43B3-948B-1728B52AA6E4}">
                  <adec:decorative xmlns:adec="http://schemas.microsoft.com/office/drawing/2017/decorative" val="1"/>
                </a:ext>
              </a:extLst>
            </p:cNvPr>
            <p:cNvSpPr txBox="1"/>
            <p:nvPr/>
          </p:nvSpPr>
          <p:spPr>
            <a:xfrm>
              <a:off x="4998410" y="2562251"/>
              <a:ext cx="3060931" cy="307777"/>
            </a:xfrm>
            <a:prstGeom prst="rect">
              <a:avLst/>
            </a:prstGeom>
            <a:noFill/>
          </p:spPr>
          <p:txBody>
            <a:bodyPr wrap="square" rtlCol="0">
              <a:spAutoFit/>
            </a:bodyPr>
            <a:lstStyle/>
            <a:p>
              <a:r>
                <a:rPr lang="en-US" b="1" dirty="0"/>
                <a:t>IU Online Multi-Campus Access</a:t>
              </a:r>
            </a:p>
          </p:txBody>
        </p:sp>
      </p:grpSp>
    </p:spTree>
    <p:extLst>
      <p:ext uri="{BB962C8B-B14F-4D97-AF65-F5344CB8AC3E}">
        <p14:creationId xmlns:p14="http://schemas.microsoft.com/office/powerpoint/2010/main" val="315805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Database Confusion</a:t>
            </a:r>
          </a:p>
        </p:txBody>
      </p:sp>
      <p:sp>
        <p:nvSpPr>
          <p:cNvPr id="112" name="Google Shape;112;p22"/>
          <p:cNvSpPr txBox="1"/>
          <p:nvPr/>
        </p:nvSpPr>
        <p:spPr>
          <a:xfrm>
            <a:off x="344074" y="1367500"/>
            <a:ext cx="4026325" cy="31683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1000"/>
              </a:spcBef>
              <a:spcAft>
                <a:spcPts val="0"/>
              </a:spcAft>
              <a:buFont typeface="Arial" panose="020B0604020202020204" pitchFamily="34" charset="0"/>
              <a:buChar char="•"/>
            </a:pPr>
            <a:r>
              <a:rPr lang="en-US" sz="1800" b="1" dirty="0">
                <a:latin typeface="Libre Franklin"/>
                <a:ea typeface="Libre Franklin"/>
                <a:cs typeface="Libre Franklin"/>
                <a:sym typeface="Libre Franklin"/>
              </a:rPr>
              <a:t>IUCAT versus </a:t>
            </a:r>
            <a:r>
              <a:rPr lang="en-US" sz="1800" b="1" dirty="0" err="1">
                <a:latin typeface="Libre Franklin"/>
                <a:ea typeface="Libre Franklin"/>
                <a:cs typeface="Libre Franklin"/>
                <a:sym typeface="Libre Franklin"/>
              </a:rPr>
              <a:t>OneSearch</a:t>
            </a:r>
            <a:r>
              <a:rPr lang="en-US" sz="1800" b="1" dirty="0">
                <a:latin typeface="Libre Franklin"/>
                <a:ea typeface="Libre Franklin"/>
                <a:cs typeface="Libre Franklin"/>
                <a:sym typeface="Libre Franklin"/>
              </a:rPr>
              <a:t>: </a:t>
            </a:r>
            <a:r>
              <a:rPr lang="en-US" sz="1800" dirty="0">
                <a:latin typeface="Libre Franklin"/>
                <a:ea typeface="Libre Franklin"/>
                <a:cs typeface="Libre Franklin"/>
                <a:sym typeface="Libre Franklin"/>
              </a:rPr>
              <a:t>the right database makes a big difference!</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Campuses may have:</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Partial database access</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No database access</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Specialized archives not in IUCAT or </a:t>
            </a:r>
            <a:r>
              <a:rPr lang="en-US" sz="1600" dirty="0" err="1">
                <a:solidFill>
                  <a:schemeClr val="dk1"/>
                </a:solidFill>
                <a:latin typeface="Libre Franklin"/>
                <a:ea typeface="Libre Franklin"/>
                <a:cs typeface="Libre Franklin"/>
                <a:sym typeface="Libre Franklin"/>
              </a:rPr>
              <a:t>OneSearch</a:t>
            </a:r>
            <a:endParaRPr lang="en-US" sz="1600" dirty="0">
              <a:solidFill>
                <a:schemeClr val="dk1"/>
              </a:solidFill>
              <a:latin typeface="Libre Franklin"/>
              <a:ea typeface="Libre Franklin"/>
              <a:cs typeface="Libre Franklin"/>
              <a:sym typeface="Libre Franklin"/>
            </a:endParaRPr>
          </a:p>
          <a:p>
            <a:pPr marL="285750" lvl="0" indent="-285750" algn="l" rtl="0">
              <a:lnSpc>
                <a:spcPct val="115000"/>
              </a:lnSpc>
              <a:spcBef>
                <a:spcPts val="0"/>
              </a:spcBef>
              <a:spcAft>
                <a:spcPts val="0"/>
              </a:spcAft>
              <a:buFont typeface="Arial" panose="020B0604020202020204" pitchFamily="34" charset="0"/>
              <a:buChar char="•"/>
            </a:pPr>
            <a:endParaRPr sz="1800" dirty="0">
              <a:latin typeface="Libre Franklin"/>
              <a:ea typeface="Libre Franklin"/>
              <a:cs typeface="Libre Franklin"/>
              <a:sym typeface="Libre Franklin"/>
            </a:endParaRPr>
          </a:p>
        </p:txBody>
      </p:sp>
      <p:grpSp>
        <p:nvGrpSpPr>
          <p:cNvPr id="8" name="Group 7" descr="IUCAT: Primarily print and physical materials with some website links.">
            <a:extLst>
              <a:ext uri="{FF2B5EF4-FFF2-40B4-BE49-F238E27FC236}">
                <a16:creationId xmlns:a16="http://schemas.microsoft.com/office/drawing/2014/main" id="{C5740C86-D804-ED97-201D-0A74098669A2}"/>
              </a:ext>
            </a:extLst>
          </p:cNvPr>
          <p:cNvGrpSpPr/>
          <p:nvPr/>
        </p:nvGrpSpPr>
        <p:grpSpPr>
          <a:xfrm>
            <a:off x="5021462" y="1572218"/>
            <a:ext cx="3508227" cy="1075449"/>
            <a:chOff x="5021462" y="1572218"/>
            <a:chExt cx="3508227" cy="1075449"/>
          </a:xfrm>
        </p:grpSpPr>
        <p:sp>
          <p:nvSpPr>
            <p:cNvPr id="2" name="Rectangle: Rounded Corners 1">
              <a:extLst>
                <a:ext uri="{FF2B5EF4-FFF2-40B4-BE49-F238E27FC236}">
                  <a16:creationId xmlns:a16="http://schemas.microsoft.com/office/drawing/2014/main" id="{4D8D3B76-EE3F-7C17-1220-10B496C1EED6}"/>
                </a:ext>
                <a:ext uri="{C183D7F6-B498-43B3-948B-1728B52AA6E4}">
                  <adec:decorative xmlns:adec="http://schemas.microsoft.com/office/drawing/2017/decorative" val="1"/>
                </a:ext>
              </a:extLst>
            </p:cNvPr>
            <p:cNvSpPr/>
            <p:nvPr/>
          </p:nvSpPr>
          <p:spPr>
            <a:xfrm>
              <a:off x="5021462" y="1572218"/>
              <a:ext cx="3508227" cy="1075449"/>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70B43D-9B06-356D-04C6-444D8105419B}"/>
                </a:ext>
                <a:ext uri="{C183D7F6-B498-43B3-948B-1728B52AA6E4}">
                  <adec:decorative xmlns:adec="http://schemas.microsoft.com/office/drawing/2017/decorative" val="1"/>
                </a:ext>
              </a:extLst>
            </p:cNvPr>
            <p:cNvSpPr txBox="1"/>
            <p:nvPr/>
          </p:nvSpPr>
          <p:spPr>
            <a:xfrm>
              <a:off x="5775876" y="1646953"/>
              <a:ext cx="1999397" cy="369332"/>
            </a:xfrm>
            <a:prstGeom prst="rect">
              <a:avLst/>
            </a:prstGeom>
            <a:noFill/>
          </p:spPr>
          <p:txBody>
            <a:bodyPr wrap="square" rtlCol="0">
              <a:spAutoFit/>
            </a:bodyPr>
            <a:lstStyle/>
            <a:p>
              <a:pPr algn="ctr"/>
              <a:r>
                <a:rPr lang="en-US" sz="1800" b="1" dirty="0"/>
                <a:t>IUCAT</a:t>
              </a:r>
            </a:p>
          </p:txBody>
        </p:sp>
        <p:sp>
          <p:nvSpPr>
            <p:cNvPr id="4" name="TextBox 3">
              <a:extLst>
                <a:ext uri="{FF2B5EF4-FFF2-40B4-BE49-F238E27FC236}">
                  <a16:creationId xmlns:a16="http://schemas.microsoft.com/office/drawing/2014/main" id="{FFD71069-F6A2-50F5-2C3A-428CA36848F8}"/>
                </a:ext>
                <a:ext uri="{C183D7F6-B498-43B3-948B-1728B52AA6E4}">
                  <adec:decorative xmlns:adec="http://schemas.microsoft.com/office/drawing/2017/decorative" val="1"/>
                </a:ext>
              </a:extLst>
            </p:cNvPr>
            <p:cNvSpPr txBox="1"/>
            <p:nvPr/>
          </p:nvSpPr>
          <p:spPr>
            <a:xfrm>
              <a:off x="5145156" y="1991327"/>
              <a:ext cx="3260836" cy="584775"/>
            </a:xfrm>
            <a:prstGeom prst="rect">
              <a:avLst/>
            </a:prstGeom>
            <a:noFill/>
          </p:spPr>
          <p:txBody>
            <a:bodyPr wrap="square" rtlCol="0">
              <a:spAutoFit/>
            </a:bodyPr>
            <a:lstStyle/>
            <a:p>
              <a:pPr algn="ctr"/>
              <a:r>
                <a:rPr lang="en-US" sz="1600" dirty="0"/>
                <a:t>Primarily print &amp; physical materials with some website links.</a:t>
              </a:r>
            </a:p>
          </p:txBody>
        </p:sp>
      </p:grpSp>
      <p:grpSp>
        <p:nvGrpSpPr>
          <p:cNvPr id="9" name="Group 8" descr="OneSearch: Primarily online journals, periodicals, and some websites.">
            <a:extLst>
              <a:ext uri="{FF2B5EF4-FFF2-40B4-BE49-F238E27FC236}">
                <a16:creationId xmlns:a16="http://schemas.microsoft.com/office/drawing/2014/main" id="{9803CB43-3B1A-EEB7-8511-31515E23BD5D}"/>
              </a:ext>
            </a:extLst>
          </p:cNvPr>
          <p:cNvGrpSpPr/>
          <p:nvPr/>
        </p:nvGrpSpPr>
        <p:grpSpPr>
          <a:xfrm>
            <a:off x="5003863" y="2920476"/>
            <a:ext cx="3508227" cy="1075449"/>
            <a:chOff x="5003863" y="2920476"/>
            <a:chExt cx="3508227" cy="1075449"/>
          </a:xfrm>
        </p:grpSpPr>
        <p:sp>
          <p:nvSpPr>
            <p:cNvPr id="5" name="Rectangle: Rounded Corners 4">
              <a:extLst>
                <a:ext uri="{FF2B5EF4-FFF2-40B4-BE49-F238E27FC236}">
                  <a16:creationId xmlns:a16="http://schemas.microsoft.com/office/drawing/2014/main" id="{399CC0C2-7968-6CA6-AA3F-6AD2627DAFB3}"/>
                </a:ext>
                <a:ext uri="{C183D7F6-B498-43B3-948B-1728B52AA6E4}">
                  <adec:decorative xmlns:adec="http://schemas.microsoft.com/office/drawing/2017/decorative" val="1"/>
                </a:ext>
              </a:extLst>
            </p:cNvPr>
            <p:cNvSpPr/>
            <p:nvPr/>
          </p:nvSpPr>
          <p:spPr>
            <a:xfrm>
              <a:off x="5003863" y="2920476"/>
              <a:ext cx="3508227" cy="1075449"/>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070719-D302-F23A-DA73-BE2405ED9981}"/>
                </a:ext>
                <a:ext uri="{C183D7F6-B498-43B3-948B-1728B52AA6E4}">
                  <adec:decorative xmlns:adec="http://schemas.microsoft.com/office/drawing/2017/decorative" val="1"/>
                </a:ext>
              </a:extLst>
            </p:cNvPr>
            <p:cNvSpPr txBox="1"/>
            <p:nvPr/>
          </p:nvSpPr>
          <p:spPr>
            <a:xfrm>
              <a:off x="5758277" y="2995211"/>
              <a:ext cx="1999397" cy="369332"/>
            </a:xfrm>
            <a:prstGeom prst="rect">
              <a:avLst/>
            </a:prstGeom>
            <a:noFill/>
          </p:spPr>
          <p:txBody>
            <a:bodyPr wrap="square" rtlCol="0">
              <a:spAutoFit/>
            </a:bodyPr>
            <a:lstStyle/>
            <a:p>
              <a:pPr algn="ctr"/>
              <a:r>
                <a:rPr lang="en-US" sz="1800" b="1" dirty="0" err="1"/>
                <a:t>OneSearch</a:t>
              </a:r>
              <a:endParaRPr lang="en-US" sz="1800" b="1" dirty="0"/>
            </a:p>
          </p:txBody>
        </p:sp>
        <p:sp>
          <p:nvSpPr>
            <p:cNvPr id="7" name="TextBox 6">
              <a:extLst>
                <a:ext uri="{FF2B5EF4-FFF2-40B4-BE49-F238E27FC236}">
                  <a16:creationId xmlns:a16="http://schemas.microsoft.com/office/drawing/2014/main" id="{6F9E3FF9-0E82-108B-A74C-72B5EF5446C7}"/>
                </a:ext>
                <a:ext uri="{C183D7F6-B498-43B3-948B-1728B52AA6E4}">
                  <adec:decorative xmlns:adec="http://schemas.microsoft.com/office/drawing/2017/decorative" val="1"/>
                </a:ext>
              </a:extLst>
            </p:cNvPr>
            <p:cNvSpPr txBox="1"/>
            <p:nvPr/>
          </p:nvSpPr>
          <p:spPr>
            <a:xfrm>
              <a:off x="5127557" y="3345625"/>
              <a:ext cx="3260836" cy="584775"/>
            </a:xfrm>
            <a:prstGeom prst="rect">
              <a:avLst/>
            </a:prstGeom>
            <a:noFill/>
          </p:spPr>
          <p:txBody>
            <a:bodyPr wrap="square" rtlCol="0">
              <a:spAutoFit/>
            </a:bodyPr>
            <a:lstStyle/>
            <a:p>
              <a:pPr algn="ctr"/>
              <a:r>
                <a:rPr lang="en-US" sz="1600" dirty="0"/>
                <a:t>Primarily online journals, periodicals, and some websites.</a:t>
              </a:r>
            </a:p>
          </p:txBody>
        </p:sp>
      </p:grpSp>
    </p:spTree>
    <p:extLst>
      <p:ext uri="{BB962C8B-B14F-4D97-AF65-F5344CB8AC3E}">
        <p14:creationId xmlns:p14="http://schemas.microsoft.com/office/powerpoint/2010/main" val="4165377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Is It Really Accessible?</a:t>
            </a:r>
          </a:p>
        </p:txBody>
      </p:sp>
      <p:sp>
        <p:nvSpPr>
          <p:cNvPr id="112" name="Google Shape;112;p22"/>
          <p:cNvSpPr txBox="1"/>
          <p:nvPr/>
        </p:nvSpPr>
        <p:spPr>
          <a:xfrm>
            <a:off x="344074" y="1367500"/>
            <a:ext cx="5012671" cy="31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dirty="0">
                <a:latin typeface="Libre Franklin"/>
                <a:ea typeface="Libre Franklin"/>
                <a:cs typeface="Libre Franklin"/>
                <a:sym typeface="Libre Franklin"/>
              </a:rPr>
              <a:t>Every database format had to be checked for accessibility.</a:t>
            </a:r>
            <a:endParaRPr sz="1800" dirty="0">
              <a:latin typeface="Libre Franklin"/>
              <a:ea typeface="Libre Franklin"/>
              <a:cs typeface="Libre Franklin"/>
              <a:sym typeface="Libre Franklin"/>
            </a:endParaRP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Some were scanned PDFs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Many had errors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Checked with tools, keyboard tests, and manual review</a:t>
            </a:r>
            <a:endParaRPr lang="en-US" sz="1600" dirty="0">
              <a:solidFill>
                <a:schemeClr val="dk1"/>
              </a:solidFill>
              <a:latin typeface="Libre Franklin"/>
              <a:ea typeface="Libre Franklin"/>
              <a:cs typeface="Libre Franklin"/>
              <a:sym typeface="Libre Franklin"/>
            </a:endParaRPr>
          </a:p>
          <a:p>
            <a:pPr marL="285750" lvl="0" indent="-285750" algn="l" rtl="0">
              <a:lnSpc>
                <a:spcPct val="115000"/>
              </a:lnSpc>
              <a:spcBef>
                <a:spcPts val="0"/>
              </a:spcBef>
              <a:spcAft>
                <a:spcPts val="0"/>
              </a:spcAft>
              <a:buFont typeface="Arial" panose="020B0604020202020204" pitchFamily="34" charset="0"/>
              <a:buChar char="•"/>
            </a:pPr>
            <a:endParaRPr lang="en-US" sz="1800" dirty="0">
              <a:latin typeface="Libre Franklin"/>
              <a:ea typeface="Libre Franklin"/>
              <a:cs typeface="Libre Franklin"/>
              <a:sym typeface="Libre Franklin"/>
            </a:endParaRPr>
          </a:p>
        </p:txBody>
      </p:sp>
      <p:grpSp>
        <p:nvGrpSpPr>
          <p:cNvPr id="2" name="Group 1" descr="Example PDF accessibility check of document with many errors, including missing tags and alt text.">
            <a:extLst>
              <a:ext uri="{FF2B5EF4-FFF2-40B4-BE49-F238E27FC236}">
                <a16:creationId xmlns:a16="http://schemas.microsoft.com/office/drawing/2014/main" id="{873DAA75-219D-29DE-BD9C-288556A6A404}"/>
              </a:ext>
            </a:extLst>
          </p:cNvPr>
          <p:cNvGrpSpPr/>
          <p:nvPr/>
        </p:nvGrpSpPr>
        <p:grpSpPr>
          <a:xfrm>
            <a:off x="6188578" y="252483"/>
            <a:ext cx="2771858" cy="4563470"/>
            <a:chOff x="6188578" y="252483"/>
            <a:chExt cx="2771858" cy="4563470"/>
          </a:xfrm>
        </p:grpSpPr>
        <p:pic>
          <p:nvPicPr>
            <p:cNvPr id="3" name="Picture 2">
              <a:extLst>
                <a:ext uri="{FF2B5EF4-FFF2-40B4-BE49-F238E27FC236}">
                  <a16:creationId xmlns:a16="http://schemas.microsoft.com/office/drawing/2014/main" id="{578E0FAF-8094-FB45-91D4-42EE549CC5BC}"/>
                </a:ext>
                <a:ext uri="{C183D7F6-B498-43B3-948B-1728B52AA6E4}">
                  <adec:decorative xmlns:adec="http://schemas.microsoft.com/office/drawing/2017/decorative" val="1"/>
                </a:ext>
              </a:extLst>
            </p:cNvPr>
            <p:cNvPicPr>
              <a:picLocks noChangeAspect="1"/>
            </p:cNvPicPr>
            <p:nvPr/>
          </p:nvPicPr>
          <p:blipFill>
            <a:blip r:embed="rId4"/>
            <a:srcRect b="43350"/>
            <a:stretch/>
          </p:blipFill>
          <p:spPr>
            <a:xfrm>
              <a:off x="6188578" y="252483"/>
              <a:ext cx="2771858" cy="2913797"/>
            </a:xfrm>
            <a:prstGeom prst="rect">
              <a:avLst/>
            </a:prstGeom>
          </p:spPr>
        </p:pic>
        <p:pic>
          <p:nvPicPr>
            <p:cNvPr id="5" name="Picture 4">
              <a:extLst>
                <a:ext uri="{FF2B5EF4-FFF2-40B4-BE49-F238E27FC236}">
                  <a16:creationId xmlns:a16="http://schemas.microsoft.com/office/drawing/2014/main" id="{CB919831-2FB3-D03F-083E-D4498C4E71DD}"/>
                </a:ext>
                <a:ext uri="{C183D7F6-B498-43B3-948B-1728B52AA6E4}">
                  <adec:decorative xmlns:adec="http://schemas.microsoft.com/office/drawing/2017/decorative" val="1"/>
                </a:ext>
              </a:extLst>
            </p:cNvPr>
            <p:cNvPicPr>
              <a:picLocks noChangeAspect="1"/>
            </p:cNvPicPr>
            <p:nvPr/>
          </p:nvPicPr>
          <p:blipFill>
            <a:blip r:embed="rId4"/>
            <a:srcRect t="67927"/>
            <a:stretch/>
          </p:blipFill>
          <p:spPr>
            <a:xfrm>
              <a:off x="6188578" y="3166280"/>
              <a:ext cx="2771858" cy="1649673"/>
            </a:xfrm>
            <a:prstGeom prst="rect">
              <a:avLst/>
            </a:prstGeom>
          </p:spPr>
        </p:pic>
      </p:grpSp>
    </p:spTree>
    <p:extLst>
      <p:ext uri="{BB962C8B-B14F-4D97-AF65-F5344CB8AC3E}">
        <p14:creationId xmlns:p14="http://schemas.microsoft.com/office/powerpoint/2010/main" val="2730148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Permalink Trouble</a:t>
            </a:r>
          </a:p>
        </p:txBody>
      </p:sp>
      <p:sp>
        <p:nvSpPr>
          <p:cNvPr id="112" name="Google Shape;112;p22"/>
          <p:cNvSpPr txBox="1"/>
          <p:nvPr/>
        </p:nvSpPr>
        <p:spPr>
          <a:xfrm>
            <a:off x="344074" y="1367500"/>
            <a:ext cx="7266326" cy="31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dirty="0">
                <a:latin typeface="Libre Franklin"/>
                <a:ea typeface="Libre Franklin"/>
                <a:cs typeface="Libre Franklin"/>
                <a:sym typeface="Libre Franklin"/>
              </a:rPr>
              <a:t>Every database had different link formats and requirements.</a:t>
            </a:r>
            <a:endParaRPr lang="en-US" sz="1800" dirty="0">
              <a:latin typeface="Libre Franklin"/>
              <a:ea typeface="Libre Franklin"/>
              <a:cs typeface="Libre Franklin"/>
              <a:sym typeface="Libre Franklin"/>
            </a:endParaRP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IUCAT: web URL</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Other Databases:</a:t>
            </a:r>
            <a:endParaRPr lang="en-US" sz="1800" dirty="0">
              <a:solidFill>
                <a:schemeClr val="dk1"/>
              </a:solidFill>
              <a:latin typeface="Libre Franklin"/>
              <a:ea typeface="Libre Franklin"/>
              <a:cs typeface="Libre Franklin"/>
              <a:sym typeface="Libre Franklin"/>
            </a:endParaRP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Website name: replace dashes with periods</a:t>
            </a:r>
          </a:p>
          <a:p>
            <a:pPr marL="914400" lvl="1" indent="-330200" algn="l" rtl="0">
              <a:lnSpc>
                <a:spcPct val="150000"/>
              </a:lnSpc>
              <a:spcBef>
                <a:spcPts val="0"/>
              </a:spcBef>
              <a:spcAft>
                <a:spcPts val="0"/>
              </a:spcAft>
              <a:buClr>
                <a:schemeClr val="dk1"/>
              </a:buClr>
              <a:buSzPts val="1600"/>
              <a:buFont typeface="Libre Franklin"/>
              <a:buChar char="○"/>
            </a:pPr>
            <a:r>
              <a:rPr lang="en-US" sz="1600" dirty="0" err="1">
                <a:solidFill>
                  <a:schemeClr val="dk1"/>
                </a:solidFill>
                <a:latin typeface="Libre Franklin"/>
                <a:ea typeface="Libre Franklin"/>
                <a:cs typeface="Libre Franklin"/>
                <a:sym typeface="Libre Franklin"/>
              </a:rPr>
              <a:t>EZProxy</a:t>
            </a:r>
            <a:r>
              <a:rPr lang="en-US" sz="1600" dirty="0">
                <a:solidFill>
                  <a:schemeClr val="dk1"/>
                </a:solidFill>
                <a:latin typeface="Libre Franklin"/>
                <a:ea typeface="Libre Franklin"/>
                <a:cs typeface="Libre Franklin"/>
                <a:sym typeface="Libre Franklin"/>
              </a:rPr>
              <a:t>: find and remove</a:t>
            </a:r>
          </a:p>
          <a:p>
            <a:pPr marL="285750" lvl="0" indent="-285750" algn="l" rtl="0">
              <a:lnSpc>
                <a:spcPct val="115000"/>
              </a:lnSpc>
              <a:spcBef>
                <a:spcPts val="0"/>
              </a:spcBef>
              <a:spcAft>
                <a:spcPts val="0"/>
              </a:spcAft>
              <a:buFont typeface="Arial" panose="020B0604020202020204" pitchFamily="34" charset="0"/>
              <a:buChar char="•"/>
            </a:pPr>
            <a:endParaRPr lang="en-US" sz="1600" dirty="0">
              <a:solidFill>
                <a:schemeClr val="dk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108266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Presenter</a:t>
            </a:r>
          </a:p>
        </p:txBody>
      </p:sp>
      <p:pic>
        <p:nvPicPr>
          <p:cNvPr id="3" name="Google Shape;63;g318f458dfff_0_19">
            <a:extLst>
              <a:ext uri="{FF2B5EF4-FFF2-40B4-BE49-F238E27FC236}">
                <a16:creationId xmlns:a16="http://schemas.microsoft.com/office/drawing/2014/main" id="{BB980F2D-31C4-CB0E-0DDB-395C53A3D61A}"/>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17543" y="1526475"/>
            <a:ext cx="2368938" cy="2368938"/>
          </a:xfrm>
          <a:prstGeom prst="rect">
            <a:avLst/>
          </a:prstGeom>
          <a:noFill/>
          <a:ln>
            <a:noFill/>
          </a:ln>
        </p:spPr>
      </p:pic>
      <p:sp>
        <p:nvSpPr>
          <p:cNvPr id="4" name="Google Shape;62;g318f458dfff_0_19">
            <a:extLst>
              <a:ext uri="{FF2B5EF4-FFF2-40B4-BE49-F238E27FC236}">
                <a16:creationId xmlns:a16="http://schemas.microsoft.com/office/drawing/2014/main" id="{370C4203-6C59-DCD1-1175-97046B66FCE5}"/>
              </a:ext>
            </a:extLst>
          </p:cNvPr>
          <p:cNvSpPr txBox="1"/>
          <p:nvPr/>
        </p:nvSpPr>
        <p:spPr>
          <a:xfrm>
            <a:off x="3209201" y="1665669"/>
            <a:ext cx="4536875" cy="209055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 sz="1800" b="1" dirty="0">
                <a:latin typeface="Libre Franklin"/>
                <a:ea typeface="Libre Franklin"/>
                <a:cs typeface="Libre Franklin"/>
                <a:sym typeface="Libre Franklin"/>
              </a:rPr>
              <a:t>Caitlin Malone</a:t>
            </a:r>
            <a:endParaRPr sz="18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 sz="1600" dirty="0">
                <a:latin typeface="Libre Franklin"/>
                <a:ea typeface="Libre Franklin"/>
                <a:cs typeface="Libre Franklin"/>
                <a:sym typeface="Libre Franklin"/>
              </a:rPr>
              <a:t>Instructional Designer</a:t>
            </a:r>
            <a:endParaRPr sz="1600"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US" sz="1600" u="sng" dirty="0">
                <a:solidFill>
                  <a:srgbClr val="990000"/>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Teaching &amp; Learning Design</a:t>
            </a:r>
            <a:r>
              <a:rPr lang="en-US" sz="1600" dirty="0">
                <a:solidFill>
                  <a:srgbClr val="990000"/>
                </a:solidFill>
                <a:latin typeface="Libre Franklin"/>
                <a:ea typeface="Libre Franklin"/>
                <a:cs typeface="Libre Franklin"/>
                <a:sym typeface="Libre Franklin"/>
              </a:rPr>
              <a:t> </a:t>
            </a:r>
            <a:r>
              <a:rPr lang="en-US" sz="1600" dirty="0">
                <a:solidFill>
                  <a:schemeClr val="tx1"/>
                </a:solidFill>
                <a:latin typeface="Libre Franklin"/>
                <a:ea typeface="Libre Franklin"/>
                <a:cs typeface="Libre Franklin"/>
                <a:sym typeface="Libre Franklin"/>
              </a:rPr>
              <a:t>(TLT, formerly eLearning Design &amp; Services)</a:t>
            </a:r>
            <a:endParaRPr lang="en" sz="1600" dirty="0">
              <a:solidFill>
                <a:schemeClr val="tx1"/>
              </a:solidFill>
              <a:latin typeface="Libre Franklin"/>
              <a:ea typeface="Libre Franklin"/>
              <a:cs typeface="Libre Franklin"/>
              <a:sym typeface="Libre Franklin"/>
            </a:endParaRPr>
          </a:p>
          <a:p>
            <a:pPr marL="0" marR="0" lvl="0" indent="0" rtl="0">
              <a:lnSpc>
                <a:spcPct val="115000"/>
              </a:lnSpc>
              <a:spcBef>
                <a:spcPts val="0"/>
              </a:spcBef>
              <a:spcAft>
                <a:spcPts val="0"/>
              </a:spcAft>
              <a:buNone/>
            </a:pPr>
            <a:endParaRPr lang="en" sz="1600" u="sng" dirty="0">
              <a:solidFill>
                <a:srgbClr val="85200C"/>
              </a:solidFill>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 sz="1600" dirty="0">
                <a:solidFill>
                  <a:schemeClr val="tx1"/>
                </a:solidFill>
                <a:latin typeface="Libre Franklin"/>
                <a:ea typeface="Libre Franklin"/>
                <a:cs typeface="Libre Franklin"/>
                <a:sym typeface="Libre Franklin"/>
              </a:rPr>
              <a:t>I’ve been training the team and documenting accessibility best practices since 2018.</a:t>
            </a:r>
            <a:endParaRPr dirty="0">
              <a:solidFill>
                <a:schemeClr val="tx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1314758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Permalink Edits (1 of 2)</a:t>
            </a:r>
          </a:p>
        </p:txBody>
      </p:sp>
      <p:pic>
        <p:nvPicPr>
          <p:cNvPr id="5" name="Picture 4" descr="An example URL with notes indicating the database, proxy, and resource portions of the link. Full text description available in slide notes. ">
            <a:extLst>
              <a:ext uri="{FF2B5EF4-FFF2-40B4-BE49-F238E27FC236}">
                <a16:creationId xmlns:a16="http://schemas.microsoft.com/office/drawing/2014/main" id="{03209284-DF81-221C-25DE-7B2CD240C518}"/>
              </a:ext>
            </a:extLst>
          </p:cNvPr>
          <p:cNvPicPr>
            <a:picLocks noChangeAspect="1"/>
          </p:cNvPicPr>
          <p:nvPr/>
        </p:nvPicPr>
        <p:blipFill>
          <a:blip r:embed="rId4"/>
          <a:stretch>
            <a:fillRect/>
          </a:stretch>
        </p:blipFill>
        <p:spPr>
          <a:xfrm>
            <a:off x="635113" y="1743825"/>
            <a:ext cx="7873773" cy="1655850"/>
          </a:xfrm>
          <a:prstGeom prst="rect">
            <a:avLst/>
          </a:prstGeom>
        </p:spPr>
      </p:pic>
      <p:sp>
        <p:nvSpPr>
          <p:cNvPr id="9" name="TextBox 8">
            <a:extLst>
              <a:ext uri="{FF2B5EF4-FFF2-40B4-BE49-F238E27FC236}">
                <a16:creationId xmlns:a16="http://schemas.microsoft.com/office/drawing/2014/main" id="{29A8215E-0599-02EE-2270-5E4C5B14173C}"/>
              </a:ext>
            </a:extLst>
          </p:cNvPr>
          <p:cNvSpPr txBox="1"/>
          <p:nvPr/>
        </p:nvSpPr>
        <p:spPr>
          <a:xfrm>
            <a:off x="641681" y="4237972"/>
            <a:ext cx="6933600" cy="307777"/>
          </a:xfrm>
          <a:prstGeom prst="rect">
            <a:avLst/>
          </a:prstGeom>
          <a:noFill/>
        </p:spPr>
        <p:txBody>
          <a:bodyPr wrap="square" rtlCol="0">
            <a:spAutoFit/>
          </a:bodyPr>
          <a:lstStyle/>
          <a:p>
            <a:r>
              <a:rPr lang="en-US" dirty="0"/>
              <a:t>Images courtesy Chongning Sun of Teaching &amp; Learning Technologies.</a:t>
            </a:r>
          </a:p>
        </p:txBody>
      </p:sp>
    </p:spTree>
    <p:extLst>
      <p:ext uri="{BB962C8B-B14F-4D97-AF65-F5344CB8AC3E}">
        <p14:creationId xmlns:p14="http://schemas.microsoft.com/office/powerpoint/2010/main" val="168777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Permalink </a:t>
            </a:r>
            <a:r>
              <a:rPr lang="en-US" sz="3600" b="1" dirty="0">
                <a:solidFill>
                  <a:srgbClr val="000000"/>
                </a:solidFill>
                <a:latin typeface="Libre Franklin"/>
                <a:ea typeface="Libre Franklin"/>
                <a:cs typeface="Libre Franklin"/>
                <a:sym typeface="Libre Franklin"/>
              </a:rPr>
              <a:t>Edits</a:t>
            </a: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(2 of 2)</a:t>
            </a:r>
          </a:p>
        </p:txBody>
      </p:sp>
      <p:pic>
        <p:nvPicPr>
          <p:cNvPr id="7" name="Picture 6" descr="The same example URL, with 3 steps indicated to edit it for general use. Full text description available in slide notes.">
            <a:extLst>
              <a:ext uri="{FF2B5EF4-FFF2-40B4-BE49-F238E27FC236}">
                <a16:creationId xmlns:a16="http://schemas.microsoft.com/office/drawing/2014/main" id="{25C6B5D8-ADFB-7320-A2DF-0119D3FB28C5}"/>
              </a:ext>
            </a:extLst>
          </p:cNvPr>
          <p:cNvPicPr>
            <a:picLocks noChangeAspect="1"/>
          </p:cNvPicPr>
          <p:nvPr/>
        </p:nvPicPr>
        <p:blipFill>
          <a:blip r:embed="rId4"/>
          <a:stretch>
            <a:fillRect/>
          </a:stretch>
        </p:blipFill>
        <p:spPr>
          <a:xfrm>
            <a:off x="641681" y="1828319"/>
            <a:ext cx="8768087" cy="2120461"/>
          </a:xfrm>
          <a:prstGeom prst="rect">
            <a:avLst/>
          </a:prstGeom>
        </p:spPr>
      </p:pic>
      <p:sp>
        <p:nvSpPr>
          <p:cNvPr id="2" name="TextBox 1">
            <a:extLst>
              <a:ext uri="{FF2B5EF4-FFF2-40B4-BE49-F238E27FC236}">
                <a16:creationId xmlns:a16="http://schemas.microsoft.com/office/drawing/2014/main" id="{3E48C5C5-A601-6603-2A4D-248B35E9834F}"/>
              </a:ext>
            </a:extLst>
          </p:cNvPr>
          <p:cNvSpPr txBox="1"/>
          <p:nvPr/>
        </p:nvSpPr>
        <p:spPr>
          <a:xfrm>
            <a:off x="641681" y="4237972"/>
            <a:ext cx="6933600" cy="307777"/>
          </a:xfrm>
          <a:prstGeom prst="rect">
            <a:avLst/>
          </a:prstGeom>
          <a:noFill/>
        </p:spPr>
        <p:txBody>
          <a:bodyPr wrap="square" rtlCol="0">
            <a:spAutoFit/>
          </a:bodyPr>
          <a:lstStyle/>
          <a:p>
            <a:r>
              <a:rPr lang="en-US" dirty="0"/>
              <a:t>Images courtesy Chongning Sun of Teaching &amp; Learning Technologies.</a:t>
            </a:r>
          </a:p>
        </p:txBody>
      </p:sp>
    </p:spTree>
    <p:extLst>
      <p:ext uri="{BB962C8B-B14F-4D97-AF65-F5344CB8AC3E}">
        <p14:creationId xmlns:p14="http://schemas.microsoft.com/office/powerpoint/2010/main" val="1093139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885800" y="2156325"/>
            <a:ext cx="5372400" cy="83085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Our Process</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12749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Project Management</a:t>
            </a:r>
          </a:p>
        </p:txBody>
      </p:sp>
      <p:sp>
        <p:nvSpPr>
          <p:cNvPr id="112" name="Google Shape;112;p22"/>
          <p:cNvSpPr txBox="1"/>
          <p:nvPr/>
        </p:nvSpPr>
        <p:spPr>
          <a:xfrm>
            <a:off x="344075" y="1367500"/>
            <a:ext cx="3901200" cy="31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dirty="0">
                <a:latin typeface="Libre Franklin"/>
                <a:ea typeface="Libre Franklin"/>
                <a:cs typeface="Libre Franklin"/>
                <a:sym typeface="Libre Franklin"/>
              </a:rPr>
              <a:t>Project management software was essential.</a:t>
            </a:r>
            <a:endParaRPr sz="1800" dirty="0">
              <a:latin typeface="Libre Franklin"/>
              <a:ea typeface="Libre Franklin"/>
              <a:cs typeface="Libre Franklin"/>
              <a:sym typeface="Libre Franklin"/>
            </a:endParaRP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Coordinating tasks &amp; following up on issues was a full-time job</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System developed over time</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Helps auto-track time spent, # of documents, issues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Multiple conversations at once</a:t>
            </a:r>
            <a:endParaRPr dirty="0">
              <a:latin typeface="Libre Franklin"/>
              <a:ea typeface="Libre Franklin"/>
              <a:cs typeface="Libre Franklin"/>
              <a:sym typeface="Libre Franklin"/>
            </a:endParaRPr>
          </a:p>
        </p:txBody>
      </p:sp>
      <p:grpSp>
        <p:nvGrpSpPr>
          <p:cNvPr id="47" name="Group 46" descr="Organization example. Top-level project contains tasks for each document with statuses and comments from team members.">
            <a:extLst>
              <a:ext uri="{FF2B5EF4-FFF2-40B4-BE49-F238E27FC236}">
                <a16:creationId xmlns:a16="http://schemas.microsoft.com/office/drawing/2014/main" id="{9D1BA95F-D2CD-64B7-3F91-852285D1362D}"/>
              </a:ext>
            </a:extLst>
          </p:cNvPr>
          <p:cNvGrpSpPr/>
          <p:nvPr/>
        </p:nvGrpSpPr>
        <p:grpSpPr>
          <a:xfrm>
            <a:off x="4662709" y="1294206"/>
            <a:ext cx="3912308" cy="3241594"/>
            <a:chOff x="4569841" y="1367500"/>
            <a:chExt cx="3912308" cy="3241594"/>
          </a:xfrm>
        </p:grpSpPr>
        <p:cxnSp>
          <p:nvCxnSpPr>
            <p:cNvPr id="18" name="Connector: Elbow 17">
              <a:extLst>
                <a:ext uri="{FF2B5EF4-FFF2-40B4-BE49-F238E27FC236}">
                  <a16:creationId xmlns:a16="http://schemas.microsoft.com/office/drawing/2014/main" id="{8BD92428-0ECF-6C49-DBB5-FFDF0C8B3065}"/>
                </a:ext>
                <a:ext uri="{C183D7F6-B498-43B3-948B-1728B52AA6E4}">
                  <adec:decorative xmlns:adec="http://schemas.microsoft.com/office/drawing/2017/decorative" val="1"/>
                </a:ext>
              </a:extLst>
            </p:cNvPr>
            <p:cNvCxnSpPr>
              <a:cxnSpLocks/>
            </p:cNvCxnSpPr>
            <p:nvPr/>
          </p:nvCxnSpPr>
          <p:spPr>
            <a:xfrm rot="16200000" flipH="1">
              <a:off x="4930610" y="1899143"/>
              <a:ext cx="361096" cy="246416"/>
            </a:xfrm>
            <a:prstGeom prst="bentConnector2">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63B237A-5041-7E46-BFBB-C095375DCA75}"/>
                </a:ext>
                <a:ext uri="{C183D7F6-B498-43B3-948B-1728B52AA6E4}">
                  <adec:decorative xmlns:adec="http://schemas.microsoft.com/office/drawing/2017/decorative" val="1"/>
                </a:ext>
              </a:extLst>
            </p:cNvPr>
            <p:cNvCxnSpPr>
              <a:cxnSpLocks/>
            </p:cNvCxnSpPr>
            <p:nvPr/>
          </p:nvCxnSpPr>
          <p:spPr>
            <a:xfrm rot="16200000" flipH="1">
              <a:off x="4664685" y="2194905"/>
              <a:ext cx="893442" cy="246416"/>
            </a:xfrm>
            <a:prstGeom prst="bentConnector2">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A8468425-CDDA-8F27-FB27-F83A1BBD7F9F}"/>
                </a:ext>
              </a:extLst>
            </p:cNvPr>
            <p:cNvGrpSpPr/>
            <p:nvPr/>
          </p:nvGrpSpPr>
          <p:grpSpPr>
            <a:xfrm>
              <a:off x="4569841" y="1367500"/>
              <a:ext cx="3912308" cy="3241594"/>
              <a:chOff x="4569841" y="1367500"/>
              <a:chExt cx="3912308" cy="3241594"/>
            </a:xfrm>
          </p:grpSpPr>
          <p:cxnSp>
            <p:nvCxnSpPr>
              <p:cNvPr id="24" name="Connector: Elbow 23">
                <a:extLst>
                  <a:ext uri="{FF2B5EF4-FFF2-40B4-BE49-F238E27FC236}">
                    <a16:creationId xmlns:a16="http://schemas.microsoft.com/office/drawing/2014/main" id="{D6D31107-0233-4A17-3217-476959E81816}"/>
                  </a:ext>
                  <a:ext uri="{C183D7F6-B498-43B3-948B-1728B52AA6E4}">
                    <adec:decorative xmlns:adec="http://schemas.microsoft.com/office/drawing/2017/decorative" val="1"/>
                  </a:ext>
                </a:extLst>
              </p:cNvPr>
              <p:cNvCxnSpPr>
                <a:cxnSpLocks/>
              </p:cNvCxnSpPr>
              <p:nvPr/>
            </p:nvCxnSpPr>
            <p:spPr>
              <a:xfrm rot="16200000" flipH="1">
                <a:off x="4371358" y="2458233"/>
                <a:ext cx="1479274" cy="246414"/>
              </a:xfrm>
              <a:prstGeom prst="bentConnector2">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31EA62AF-A405-BC2F-5CF1-E582581A5875}"/>
                  </a:ext>
                  <a:ext uri="{C183D7F6-B498-43B3-948B-1728B52AA6E4}">
                    <adec:decorative xmlns:adec="http://schemas.microsoft.com/office/drawing/2017/decorative" val="1"/>
                  </a:ext>
                </a:extLst>
              </p:cNvPr>
              <p:cNvSpPr/>
              <p:nvPr/>
            </p:nvSpPr>
            <p:spPr>
              <a:xfrm>
                <a:off x="4569841" y="1367500"/>
                <a:ext cx="3912308" cy="483391"/>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4" name="TextBox 3">
                <a:extLst>
                  <a:ext uri="{FF2B5EF4-FFF2-40B4-BE49-F238E27FC236}">
                    <a16:creationId xmlns:a16="http://schemas.microsoft.com/office/drawing/2014/main" id="{16CB7B6A-6CAC-9CFD-DE2A-04C4FB9CED10}"/>
                  </a:ext>
                  <a:ext uri="{C183D7F6-B498-43B3-948B-1728B52AA6E4}">
                    <adec:decorative xmlns:adec="http://schemas.microsoft.com/office/drawing/2017/decorative" val="1"/>
                  </a:ext>
                </a:extLst>
              </p:cNvPr>
              <p:cNvSpPr txBox="1"/>
              <p:nvPr/>
            </p:nvSpPr>
            <p:spPr>
              <a:xfrm>
                <a:off x="5234202" y="1457322"/>
                <a:ext cx="3033046" cy="338554"/>
              </a:xfrm>
              <a:prstGeom prst="rect">
                <a:avLst/>
              </a:prstGeom>
              <a:noFill/>
            </p:spPr>
            <p:txBody>
              <a:bodyPr wrap="square" rtlCol="0">
                <a:spAutoFit/>
              </a:bodyPr>
              <a:lstStyle/>
              <a:p>
                <a:r>
                  <a:rPr lang="en-US" sz="1600" b="1" dirty="0"/>
                  <a:t>Top-level project</a:t>
                </a:r>
              </a:p>
            </p:txBody>
          </p:sp>
          <p:sp>
            <p:nvSpPr>
              <p:cNvPr id="5" name="Rectangle: Rounded Corners 4">
                <a:extLst>
                  <a:ext uri="{FF2B5EF4-FFF2-40B4-BE49-F238E27FC236}">
                    <a16:creationId xmlns:a16="http://schemas.microsoft.com/office/drawing/2014/main" id="{7316EC4E-9AE9-1C93-5250-79F295B48495}"/>
                  </a:ext>
                  <a:ext uri="{C183D7F6-B498-43B3-948B-1728B52AA6E4}">
                    <adec:decorative xmlns:adec="http://schemas.microsoft.com/office/drawing/2017/decorative" val="1"/>
                  </a:ext>
                </a:extLst>
              </p:cNvPr>
              <p:cNvSpPr/>
              <p:nvPr/>
            </p:nvSpPr>
            <p:spPr>
              <a:xfrm>
                <a:off x="5133726" y="1957805"/>
                <a:ext cx="3348423" cy="483391"/>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6" name="TextBox 5">
                <a:extLst>
                  <a:ext uri="{FF2B5EF4-FFF2-40B4-BE49-F238E27FC236}">
                    <a16:creationId xmlns:a16="http://schemas.microsoft.com/office/drawing/2014/main" id="{85EB1E85-B1A0-349A-9FB1-A036BF59255A}"/>
                  </a:ext>
                  <a:ext uri="{C183D7F6-B498-43B3-948B-1728B52AA6E4}">
                    <adec:decorative xmlns:adec="http://schemas.microsoft.com/office/drawing/2017/decorative" val="1"/>
                  </a:ext>
                </a:extLst>
              </p:cNvPr>
              <p:cNvSpPr txBox="1"/>
              <p:nvPr/>
            </p:nvSpPr>
            <p:spPr>
              <a:xfrm>
                <a:off x="5520947" y="2040890"/>
                <a:ext cx="1456579" cy="338554"/>
              </a:xfrm>
              <a:prstGeom prst="rect">
                <a:avLst/>
              </a:prstGeom>
              <a:noFill/>
            </p:spPr>
            <p:txBody>
              <a:bodyPr wrap="square" rtlCol="0">
                <a:spAutoFit/>
              </a:bodyPr>
              <a:lstStyle/>
              <a:p>
                <a:r>
                  <a:rPr lang="en-US" sz="1600" dirty="0"/>
                  <a:t>Document 1</a:t>
                </a:r>
              </a:p>
            </p:txBody>
          </p:sp>
          <p:sp>
            <p:nvSpPr>
              <p:cNvPr id="7" name="TextBox 6">
                <a:extLst>
                  <a:ext uri="{FF2B5EF4-FFF2-40B4-BE49-F238E27FC236}">
                    <a16:creationId xmlns:a16="http://schemas.microsoft.com/office/drawing/2014/main" id="{A4F045FA-33A1-3F0C-3475-A46B181F9696}"/>
                  </a:ext>
                  <a:ext uri="{C183D7F6-B498-43B3-948B-1728B52AA6E4}">
                    <adec:decorative xmlns:adec="http://schemas.microsoft.com/office/drawing/2017/decorative" val="1"/>
                  </a:ext>
                </a:extLst>
              </p:cNvPr>
              <p:cNvSpPr txBox="1"/>
              <p:nvPr/>
            </p:nvSpPr>
            <p:spPr>
              <a:xfrm>
                <a:off x="7242894" y="2026232"/>
                <a:ext cx="1082122" cy="367873"/>
              </a:xfrm>
              <a:prstGeom prst="roundRect">
                <a:avLst>
                  <a:gd name="adj" fmla="val 50000"/>
                </a:avLst>
              </a:prstGeom>
              <a:solidFill>
                <a:srgbClr val="A7D094"/>
              </a:solidFill>
            </p:spPr>
            <p:txBody>
              <a:bodyPr wrap="square" tIns="0" rtlCol="0">
                <a:spAutoFit/>
              </a:bodyPr>
              <a:lstStyle/>
              <a:p>
                <a:r>
                  <a:rPr lang="en-US" dirty="0"/>
                  <a:t>Complete</a:t>
                </a:r>
              </a:p>
            </p:txBody>
          </p:sp>
          <p:sp>
            <p:nvSpPr>
              <p:cNvPr id="8" name="Rectangle: Rounded Corners 7">
                <a:extLst>
                  <a:ext uri="{FF2B5EF4-FFF2-40B4-BE49-F238E27FC236}">
                    <a16:creationId xmlns:a16="http://schemas.microsoft.com/office/drawing/2014/main" id="{CB754A83-81E2-D9C4-B368-006BF9B7A219}"/>
                  </a:ext>
                  <a:ext uri="{C183D7F6-B498-43B3-948B-1728B52AA6E4}">
                    <adec:decorative xmlns:adec="http://schemas.microsoft.com/office/drawing/2017/decorative" val="1"/>
                  </a:ext>
                </a:extLst>
              </p:cNvPr>
              <p:cNvSpPr/>
              <p:nvPr/>
            </p:nvSpPr>
            <p:spPr>
              <a:xfrm>
                <a:off x="5133726" y="2523138"/>
                <a:ext cx="3348423" cy="483391"/>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9" name="TextBox 8">
                <a:extLst>
                  <a:ext uri="{FF2B5EF4-FFF2-40B4-BE49-F238E27FC236}">
                    <a16:creationId xmlns:a16="http://schemas.microsoft.com/office/drawing/2014/main" id="{6E0B79E3-DA84-4CC7-D45A-335ED85282D3}"/>
                  </a:ext>
                  <a:ext uri="{C183D7F6-B498-43B3-948B-1728B52AA6E4}">
                    <adec:decorative xmlns:adec="http://schemas.microsoft.com/office/drawing/2017/decorative" val="1"/>
                  </a:ext>
                </a:extLst>
              </p:cNvPr>
              <p:cNvSpPr txBox="1"/>
              <p:nvPr/>
            </p:nvSpPr>
            <p:spPr>
              <a:xfrm>
                <a:off x="5520947" y="2595556"/>
                <a:ext cx="1456579" cy="338554"/>
              </a:xfrm>
              <a:prstGeom prst="rect">
                <a:avLst/>
              </a:prstGeom>
              <a:noFill/>
            </p:spPr>
            <p:txBody>
              <a:bodyPr wrap="square" rtlCol="0">
                <a:spAutoFit/>
              </a:bodyPr>
              <a:lstStyle/>
              <a:p>
                <a:r>
                  <a:rPr lang="en-US" sz="1600" dirty="0"/>
                  <a:t>Document 2</a:t>
                </a:r>
              </a:p>
            </p:txBody>
          </p:sp>
          <p:sp>
            <p:nvSpPr>
              <p:cNvPr id="10" name="TextBox 9">
                <a:extLst>
                  <a:ext uri="{FF2B5EF4-FFF2-40B4-BE49-F238E27FC236}">
                    <a16:creationId xmlns:a16="http://schemas.microsoft.com/office/drawing/2014/main" id="{B00464D9-720C-4338-5C01-EA539B2CC8DE}"/>
                  </a:ext>
                  <a:ext uri="{C183D7F6-B498-43B3-948B-1728B52AA6E4}">
                    <adec:decorative xmlns:adec="http://schemas.microsoft.com/office/drawing/2017/decorative" val="1"/>
                  </a:ext>
                </a:extLst>
              </p:cNvPr>
              <p:cNvSpPr txBox="1"/>
              <p:nvPr/>
            </p:nvSpPr>
            <p:spPr>
              <a:xfrm>
                <a:off x="7116417" y="2588794"/>
                <a:ext cx="1208599" cy="367873"/>
              </a:xfrm>
              <a:prstGeom prst="roundRect">
                <a:avLst>
                  <a:gd name="adj" fmla="val 50000"/>
                </a:avLst>
              </a:prstGeom>
              <a:solidFill>
                <a:srgbClr val="94D2E7"/>
              </a:solidFill>
            </p:spPr>
            <p:txBody>
              <a:bodyPr wrap="square" tIns="0" rtlCol="0">
                <a:spAutoFit/>
              </a:bodyPr>
              <a:lstStyle/>
              <a:p>
                <a:r>
                  <a:rPr lang="en-US" dirty="0"/>
                  <a:t>In Progress</a:t>
                </a:r>
              </a:p>
            </p:txBody>
          </p:sp>
          <p:sp>
            <p:nvSpPr>
              <p:cNvPr id="11" name="Rectangle: Rounded Corners 10">
                <a:extLst>
                  <a:ext uri="{FF2B5EF4-FFF2-40B4-BE49-F238E27FC236}">
                    <a16:creationId xmlns:a16="http://schemas.microsoft.com/office/drawing/2014/main" id="{3232E668-38D1-97C5-DDB0-59B51E6D8030}"/>
                  </a:ext>
                  <a:ext uri="{C183D7F6-B498-43B3-948B-1728B52AA6E4}">
                    <adec:decorative xmlns:adec="http://schemas.microsoft.com/office/drawing/2017/decorative" val="1"/>
                  </a:ext>
                </a:extLst>
              </p:cNvPr>
              <p:cNvSpPr/>
              <p:nvPr/>
            </p:nvSpPr>
            <p:spPr>
              <a:xfrm>
                <a:off x="5133726" y="3088471"/>
                <a:ext cx="3348423" cy="483391"/>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2" name="TextBox 11">
                <a:extLst>
                  <a:ext uri="{FF2B5EF4-FFF2-40B4-BE49-F238E27FC236}">
                    <a16:creationId xmlns:a16="http://schemas.microsoft.com/office/drawing/2014/main" id="{BEA371B7-1A8E-390E-9F71-FE7C22740859}"/>
                  </a:ext>
                  <a:ext uri="{C183D7F6-B498-43B3-948B-1728B52AA6E4}">
                    <adec:decorative xmlns:adec="http://schemas.microsoft.com/office/drawing/2017/decorative" val="1"/>
                  </a:ext>
                </a:extLst>
              </p:cNvPr>
              <p:cNvSpPr txBox="1"/>
              <p:nvPr/>
            </p:nvSpPr>
            <p:spPr>
              <a:xfrm>
                <a:off x="5511290" y="3168288"/>
                <a:ext cx="1456579" cy="338554"/>
              </a:xfrm>
              <a:prstGeom prst="rect">
                <a:avLst/>
              </a:prstGeom>
              <a:noFill/>
            </p:spPr>
            <p:txBody>
              <a:bodyPr wrap="square" rtlCol="0">
                <a:spAutoFit/>
              </a:bodyPr>
              <a:lstStyle/>
              <a:p>
                <a:r>
                  <a:rPr lang="en-US" sz="1600" dirty="0"/>
                  <a:t>Document 3</a:t>
                </a:r>
              </a:p>
            </p:txBody>
          </p:sp>
          <p:sp>
            <p:nvSpPr>
              <p:cNvPr id="15" name="TextBox 14">
                <a:extLst>
                  <a:ext uri="{FF2B5EF4-FFF2-40B4-BE49-F238E27FC236}">
                    <a16:creationId xmlns:a16="http://schemas.microsoft.com/office/drawing/2014/main" id="{4691F698-4764-07F7-C21F-48503FC5B642}"/>
                  </a:ext>
                  <a:ext uri="{C183D7F6-B498-43B3-948B-1728B52AA6E4}">
                    <adec:decorative xmlns:adec="http://schemas.microsoft.com/office/drawing/2017/decorative" val="1"/>
                  </a:ext>
                </a:extLst>
              </p:cNvPr>
              <p:cNvSpPr txBox="1"/>
              <p:nvPr/>
            </p:nvSpPr>
            <p:spPr>
              <a:xfrm>
                <a:off x="7116417" y="3146229"/>
                <a:ext cx="1208599" cy="367873"/>
              </a:xfrm>
              <a:prstGeom prst="roundRect">
                <a:avLst>
                  <a:gd name="adj" fmla="val 50000"/>
                </a:avLst>
              </a:prstGeom>
              <a:solidFill>
                <a:srgbClr val="94D2E7"/>
              </a:solidFill>
            </p:spPr>
            <p:txBody>
              <a:bodyPr wrap="square" tIns="0" rtlCol="0">
                <a:spAutoFit/>
              </a:bodyPr>
              <a:lstStyle/>
              <a:p>
                <a:r>
                  <a:rPr lang="en-US" dirty="0"/>
                  <a:t>In Progress</a:t>
                </a:r>
              </a:p>
            </p:txBody>
          </p:sp>
          <p:sp>
            <p:nvSpPr>
              <p:cNvPr id="16" name="Rectangle: Diagonal Corners Rounded 15">
                <a:extLst>
                  <a:ext uri="{FF2B5EF4-FFF2-40B4-BE49-F238E27FC236}">
                    <a16:creationId xmlns:a16="http://schemas.microsoft.com/office/drawing/2014/main" id="{CBCB935D-3F69-CD02-37E4-46564A43EDA5}"/>
                  </a:ext>
                  <a:ext uri="{C183D7F6-B498-43B3-948B-1728B52AA6E4}">
                    <adec:decorative xmlns:adec="http://schemas.microsoft.com/office/drawing/2017/decorative" val="1"/>
                  </a:ext>
                </a:extLst>
              </p:cNvPr>
              <p:cNvSpPr/>
              <p:nvPr/>
            </p:nvSpPr>
            <p:spPr>
              <a:xfrm>
                <a:off x="5300217" y="3629620"/>
                <a:ext cx="3181932" cy="979474"/>
              </a:xfrm>
              <a:prstGeom prst="round2DiagRect">
                <a:avLst>
                  <a:gd name="adj1" fmla="val 0"/>
                  <a:gd name="adj2" fmla="val 17677"/>
                </a:avLst>
              </a:prstGeom>
              <a:solidFill>
                <a:srgbClr val="FDFDFD"/>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r>
                  <a:rPr lang="en-US" dirty="0">
                    <a:solidFill>
                      <a:schemeClr val="tx1"/>
                    </a:solidFill>
                  </a:rPr>
                  <a:t>Note: Couldn’t find using </a:t>
                </a:r>
                <a:r>
                  <a:rPr lang="en-US" dirty="0" err="1">
                    <a:solidFill>
                      <a:schemeClr val="tx1"/>
                    </a:solidFill>
                  </a:rPr>
                  <a:t>OneSearch</a:t>
                </a:r>
                <a:r>
                  <a:rPr lang="en-US" dirty="0">
                    <a:solidFill>
                      <a:schemeClr val="tx1"/>
                    </a:solidFill>
                  </a:rPr>
                  <a:t> or IUCAT. Trying a specialized search in </a:t>
                </a:r>
                <a:r>
                  <a:rPr lang="en-US" dirty="0" err="1">
                    <a:solidFill>
                      <a:schemeClr val="tx1"/>
                    </a:solidFill>
                  </a:rPr>
                  <a:t>HeinOnline</a:t>
                </a:r>
                <a:r>
                  <a:rPr lang="en-US" dirty="0">
                    <a:solidFill>
                      <a:schemeClr val="tx1"/>
                    </a:solidFill>
                  </a:rPr>
                  <a:t> and JSTOR.</a:t>
                </a:r>
              </a:p>
            </p:txBody>
          </p:sp>
          <p:pic>
            <p:nvPicPr>
              <p:cNvPr id="39" name="Picture 38">
                <a:extLst>
                  <a:ext uri="{FF2B5EF4-FFF2-40B4-BE49-F238E27FC236}">
                    <a16:creationId xmlns:a16="http://schemas.microsoft.com/office/drawing/2014/main" id="{9A77615C-27A7-F1CC-7843-67B0CC725E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00217" y="2056455"/>
                <a:ext cx="234957" cy="307425"/>
              </a:xfrm>
              <a:prstGeom prst="rect">
                <a:avLst/>
              </a:prstGeom>
            </p:spPr>
          </p:pic>
          <p:pic>
            <p:nvPicPr>
              <p:cNvPr id="42" name="Picture 41">
                <a:extLst>
                  <a:ext uri="{FF2B5EF4-FFF2-40B4-BE49-F238E27FC236}">
                    <a16:creationId xmlns:a16="http://schemas.microsoft.com/office/drawing/2014/main" id="{B55628E9-9E72-A730-430C-304A440A461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00216" y="2619017"/>
                <a:ext cx="234957" cy="307425"/>
              </a:xfrm>
              <a:prstGeom prst="rect">
                <a:avLst/>
              </a:prstGeom>
            </p:spPr>
          </p:pic>
          <p:pic>
            <p:nvPicPr>
              <p:cNvPr id="43" name="Picture 42">
                <a:extLst>
                  <a:ext uri="{FF2B5EF4-FFF2-40B4-BE49-F238E27FC236}">
                    <a16:creationId xmlns:a16="http://schemas.microsoft.com/office/drawing/2014/main" id="{BEC14BE8-FD37-2D37-76A4-8519B12D60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00216" y="3176452"/>
                <a:ext cx="234957" cy="307425"/>
              </a:xfrm>
              <a:prstGeom prst="rect">
                <a:avLst/>
              </a:prstGeom>
            </p:spPr>
          </p:pic>
          <p:pic>
            <p:nvPicPr>
              <p:cNvPr id="45" name="Picture 44">
                <a:extLst>
                  <a:ext uri="{FF2B5EF4-FFF2-40B4-BE49-F238E27FC236}">
                    <a16:creationId xmlns:a16="http://schemas.microsoft.com/office/drawing/2014/main" id="{19522C6D-F008-8A56-2AD7-017F125778B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07818" y="1426508"/>
                <a:ext cx="485461" cy="347199"/>
              </a:xfrm>
              <a:prstGeom prst="rect">
                <a:avLst/>
              </a:prstGeom>
            </p:spPr>
          </p:pic>
        </p:grpSp>
      </p:grpSp>
    </p:spTree>
    <p:extLst>
      <p:ext uri="{BB962C8B-B14F-4D97-AF65-F5344CB8AC3E}">
        <p14:creationId xmlns:p14="http://schemas.microsoft.com/office/powerpoint/2010/main" val="2144131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Steps Taken</a:t>
            </a:r>
          </a:p>
        </p:txBody>
      </p:sp>
      <p:sp>
        <p:nvSpPr>
          <p:cNvPr id="112" name="Google Shape;112;p22"/>
          <p:cNvSpPr txBox="1"/>
          <p:nvPr/>
        </p:nvSpPr>
        <p:spPr>
          <a:xfrm>
            <a:off x="286225" y="1010170"/>
            <a:ext cx="4374486" cy="3709467"/>
          </a:xfrm>
          <a:prstGeom prst="rect">
            <a:avLst/>
          </a:prstGeom>
          <a:noFill/>
          <a:ln>
            <a:noFill/>
          </a:ln>
        </p:spPr>
        <p:txBody>
          <a:bodyPr spcFirstLastPara="1" wrap="square" lIns="91425" tIns="91425" rIns="91425" bIns="91425" anchor="t" anchorCtr="0">
            <a:noAutofit/>
          </a:bodyPr>
          <a:lstStyle/>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List all documents in central place.</a:t>
            </a:r>
          </a:p>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Identify inaccessible documents.</a:t>
            </a:r>
          </a:p>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Search campus </a:t>
            </a:r>
            <a:r>
              <a:rPr lang="en-US" sz="1800" dirty="0" err="1">
                <a:latin typeface="Libre Franklin"/>
                <a:ea typeface="Libre Franklin"/>
                <a:cs typeface="Libre Franklin"/>
                <a:sym typeface="Libre Franklin"/>
              </a:rPr>
              <a:t>OneSearch</a:t>
            </a:r>
            <a:r>
              <a:rPr lang="en-US" sz="1800" dirty="0">
                <a:latin typeface="Libre Franklin"/>
                <a:ea typeface="Libre Franklin"/>
                <a:cs typeface="Libre Franklin"/>
                <a:sym typeface="Libre Franklin"/>
              </a:rPr>
              <a:t>.</a:t>
            </a:r>
          </a:p>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Search campus IUCAT.</a:t>
            </a:r>
          </a:p>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Check topic-specific databases.</a:t>
            </a:r>
          </a:p>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Check document accessibility.</a:t>
            </a:r>
          </a:p>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Edit permalink.</a:t>
            </a:r>
          </a:p>
          <a:p>
            <a:pPr marL="342900" lvl="0" indent="-342900" algn="l" rtl="0">
              <a:lnSpc>
                <a:spcPct val="115000"/>
              </a:lnSpc>
              <a:spcBef>
                <a:spcPts val="1000"/>
              </a:spcBef>
              <a:spcAft>
                <a:spcPts val="0"/>
              </a:spcAft>
              <a:buFont typeface="+mj-lt"/>
              <a:buAutoNum type="arabicPeriod"/>
            </a:pPr>
            <a:r>
              <a:rPr lang="en-US" sz="1800" dirty="0">
                <a:latin typeface="Libre Franklin"/>
                <a:ea typeface="Libre Franklin"/>
                <a:cs typeface="Libre Franklin"/>
                <a:sym typeface="Libre Franklin"/>
              </a:rPr>
              <a:t>Add to course and test.</a:t>
            </a:r>
            <a:endParaRPr dirty="0">
              <a:latin typeface="Libre Franklin"/>
              <a:ea typeface="Libre Franklin"/>
              <a:cs typeface="Libre Franklin"/>
              <a:sym typeface="Libre Franklin"/>
            </a:endParaRPr>
          </a:p>
        </p:txBody>
      </p:sp>
      <p:pic>
        <p:nvPicPr>
          <p:cNvPr id="3" name="image16.png" descr="Decision tree for searching the libraries. See text for full description.">
            <a:extLst>
              <a:ext uri="{FF2B5EF4-FFF2-40B4-BE49-F238E27FC236}">
                <a16:creationId xmlns:a16="http://schemas.microsoft.com/office/drawing/2014/main" id="{972CF13E-994B-1107-7500-EB65A181C996}"/>
              </a:ext>
            </a:extLst>
          </p:cNvPr>
          <p:cNvPicPr/>
          <p:nvPr/>
        </p:nvPicPr>
        <p:blipFill>
          <a:blip r:embed="rId4"/>
          <a:srcRect/>
          <a:stretch>
            <a:fillRect/>
          </a:stretch>
        </p:blipFill>
        <p:spPr>
          <a:xfrm>
            <a:off x="4923829" y="645044"/>
            <a:ext cx="3804293" cy="3853412"/>
          </a:xfrm>
          <a:prstGeom prst="rect">
            <a:avLst/>
          </a:prstGeom>
          <a:ln/>
        </p:spPr>
      </p:pic>
    </p:spTree>
    <p:extLst>
      <p:ext uri="{BB962C8B-B14F-4D97-AF65-F5344CB8AC3E}">
        <p14:creationId xmlns:p14="http://schemas.microsoft.com/office/powerpoint/2010/main" val="1759147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Collaboration</a:t>
            </a:r>
          </a:p>
        </p:txBody>
      </p:sp>
      <p:sp>
        <p:nvSpPr>
          <p:cNvPr id="112" name="Google Shape;112;p22"/>
          <p:cNvSpPr txBox="1"/>
          <p:nvPr/>
        </p:nvSpPr>
        <p:spPr>
          <a:xfrm>
            <a:off x="344074" y="1367500"/>
            <a:ext cx="4674075" cy="3168300"/>
          </a:xfrm>
          <a:prstGeom prst="rect">
            <a:avLst/>
          </a:prstGeom>
          <a:noFill/>
          <a:ln>
            <a:noFill/>
          </a:ln>
        </p:spPr>
        <p:txBody>
          <a:bodyPr spcFirstLastPara="1" wrap="square" lIns="91425" tIns="91425" rIns="91425" bIns="91425" anchor="t" anchorCtr="0">
            <a:noAutofit/>
          </a:bodyPr>
          <a:lstStyle/>
          <a:p>
            <a:pPr lvl="0" algn="l" rtl="0">
              <a:lnSpc>
                <a:spcPct val="115000"/>
              </a:lnSpc>
              <a:spcBef>
                <a:spcPts val="0"/>
              </a:spcBef>
              <a:spcAft>
                <a:spcPts val="0"/>
              </a:spcAft>
            </a:pPr>
            <a:r>
              <a:rPr lang="en-US" sz="1800" b="1" dirty="0">
                <a:latin typeface="Libre Franklin"/>
                <a:ea typeface="Libre Franklin"/>
                <a:cs typeface="Libre Franklin"/>
                <a:sym typeface="Libre Franklin"/>
              </a:rPr>
              <a:t>Collaboration was essential too!</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Started with campus resources/guides.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Liaised with Sara from IU Indianapolis Libraries for advice and feedback.</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Received draft feedback and accessibility advice from Brian and Mary of the ATAC.</a:t>
            </a:r>
          </a:p>
        </p:txBody>
      </p:sp>
      <p:pic>
        <p:nvPicPr>
          <p:cNvPr id="5" name="Picture 4" descr="A group of people building a light bulb.">
            <a:extLst>
              <a:ext uri="{FF2B5EF4-FFF2-40B4-BE49-F238E27FC236}">
                <a16:creationId xmlns:a16="http://schemas.microsoft.com/office/drawing/2014/main" id="{4E38AEDB-F493-2F77-A96A-64EE44364A2F}"/>
              </a:ext>
            </a:extLst>
          </p:cNvPr>
          <p:cNvPicPr>
            <a:picLocks noChangeAspect="1"/>
          </p:cNvPicPr>
          <p:nvPr/>
        </p:nvPicPr>
        <p:blipFill>
          <a:blip r:embed="rId4"/>
          <a:srcRect t="10500"/>
          <a:stretch/>
        </p:blipFill>
        <p:spPr>
          <a:xfrm>
            <a:off x="4571999" y="2121134"/>
            <a:ext cx="5065451" cy="3022365"/>
          </a:xfrm>
          <a:prstGeom prst="rect">
            <a:avLst/>
          </a:prstGeom>
        </p:spPr>
      </p:pic>
    </p:spTree>
    <p:extLst>
      <p:ext uri="{BB962C8B-B14F-4D97-AF65-F5344CB8AC3E}">
        <p14:creationId xmlns:p14="http://schemas.microsoft.com/office/powerpoint/2010/main" val="336785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885800" y="1770712"/>
            <a:ext cx="5372400" cy="16020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The Library Linking Guide</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3775929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What Should Be Included?</a:t>
            </a:r>
          </a:p>
        </p:txBody>
      </p:sp>
      <p:sp>
        <p:nvSpPr>
          <p:cNvPr id="112" name="Google Shape;112;p22"/>
          <p:cNvSpPr txBox="1"/>
          <p:nvPr/>
        </p:nvSpPr>
        <p:spPr>
          <a:xfrm>
            <a:off x="344074" y="1367500"/>
            <a:ext cx="4845850" cy="31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dirty="0">
                <a:latin typeface="Libre Franklin"/>
                <a:ea typeface="Libre Franklin"/>
                <a:cs typeface="Libre Franklin"/>
                <a:sym typeface="Libre Franklin"/>
              </a:rPr>
              <a:t>Already a large document – we wanted to avoid information overload.</a:t>
            </a:r>
            <a:endParaRPr lang="en-US" sz="1800" dirty="0">
              <a:latin typeface="Libre Franklin"/>
              <a:ea typeface="Libre Franklin"/>
              <a:cs typeface="Libre Franklin"/>
              <a:sym typeface="Libre Franklin"/>
            </a:endParaRPr>
          </a:p>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Quick overview of each section.</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What to look for in each system.</a:t>
            </a:r>
          </a:p>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What they will do and why they’ll do it.</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Step-by-step instructions only.</a:t>
            </a:r>
          </a:p>
        </p:txBody>
      </p:sp>
    </p:spTree>
    <p:extLst>
      <p:ext uri="{BB962C8B-B14F-4D97-AF65-F5344CB8AC3E}">
        <p14:creationId xmlns:p14="http://schemas.microsoft.com/office/powerpoint/2010/main" val="1606939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What Should Be Left Out?</a:t>
            </a:r>
          </a:p>
        </p:txBody>
      </p:sp>
      <p:sp>
        <p:nvSpPr>
          <p:cNvPr id="112" name="Google Shape;112;p22"/>
          <p:cNvSpPr txBox="1"/>
          <p:nvPr/>
        </p:nvSpPr>
        <p:spPr>
          <a:xfrm>
            <a:off x="344074" y="1367500"/>
            <a:ext cx="7597526" cy="31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dirty="0">
                <a:latin typeface="Libre Franklin"/>
                <a:ea typeface="Libre Franklin"/>
                <a:cs typeface="Libre Franklin"/>
                <a:sym typeface="Libre Franklin"/>
              </a:rPr>
              <a:t>Some details are important but advanced knowledge.</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Understanding URLs (except to complete task)</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Differences in formats (PDF, Word, HTML, etc.)</a:t>
            </a:r>
          </a:p>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Be consistent and avoid too much jargon</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Specifics of each database/library system</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Will connect with librarians instead</a:t>
            </a:r>
          </a:p>
          <a:p>
            <a:pPr marL="285750" lvl="1" indent="-285750">
              <a:lnSpc>
                <a:spcPct val="115000"/>
              </a:lnSpc>
              <a:buFont typeface="Arial" panose="020B0604020202020204" pitchFamily="34" charset="0"/>
              <a:buChar char="•"/>
            </a:pPr>
            <a:endParaRPr sz="1800" dirty="0">
              <a:latin typeface="Libre Franklin"/>
              <a:ea typeface="Libre Franklin"/>
              <a:cs typeface="Libre Franklin"/>
              <a:sym typeface="Libre Franklin"/>
            </a:endParaRPr>
          </a:p>
          <a:p>
            <a:pPr marL="285750" lvl="0" indent="-285750" algn="l" rtl="0">
              <a:lnSpc>
                <a:spcPct val="115000"/>
              </a:lnSpc>
              <a:spcBef>
                <a:spcPts val="1000"/>
              </a:spcBef>
              <a:spcAft>
                <a:spcPts val="0"/>
              </a:spcAft>
              <a:buFont typeface="Arial" panose="020B0604020202020204" pitchFamily="34" charset="0"/>
              <a:buChar char="•"/>
            </a:pPr>
            <a:endParaRPr lang="en-US" sz="1800" dirty="0">
              <a:latin typeface="Libre Franklin"/>
              <a:ea typeface="Libre Franklin"/>
              <a:cs typeface="Libre Franklin"/>
              <a:sym typeface="Libre Franklin"/>
            </a:endParaRPr>
          </a:p>
          <a:p>
            <a:pPr marL="285750" lvl="0" indent="-285750" algn="l" rtl="0">
              <a:lnSpc>
                <a:spcPct val="115000"/>
              </a:lnSpc>
              <a:spcBef>
                <a:spcPts val="1000"/>
              </a:spcBef>
              <a:spcAft>
                <a:spcPts val="0"/>
              </a:spcAft>
              <a:buFont typeface="Arial" panose="020B0604020202020204" pitchFamily="34" charset="0"/>
              <a:buChar char="•"/>
            </a:pPr>
            <a:endParaRPr dirty="0">
              <a:latin typeface="Libre Franklin"/>
              <a:ea typeface="Libre Franklin"/>
              <a:cs typeface="Libre Franklin"/>
              <a:sym typeface="Libre Franklin"/>
            </a:endParaRPr>
          </a:p>
        </p:txBody>
      </p:sp>
    </p:spTree>
    <p:extLst>
      <p:ext uri="{BB962C8B-B14F-4D97-AF65-F5344CB8AC3E}">
        <p14:creationId xmlns:p14="http://schemas.microsoft.com/office/powerpoint/2010/main" val="2469624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Feedback &amp; Refinement</a:t>
            </a:r>
          </a:p>
        </p:txBody>
      </p:sp>
      <p:sp>
        <p:nvSpPr>
          <p:cNvPr id="112" name="Google Shape;112;p22"/>
          <p:cNvSpPr txBox="1"/>
          <p:nvPr/>
        </p:nvSpPr>
        <p:spPr>
          <a:xfrm>
            <a:off x="344074" y="1367500"/>
            <a:ext cx="5466325" cy="31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dirty="0">
                <a:latin typeface="Libre Franklin"/>
                <a:ea typeface="Libre Franklin"/>
                <a:cs typeface="Libre Franklin"/>
                <a:sym typeface="Libre Franklin"/>
              </a:rPr>
              <a:t>Shared with Library and ATAC for feedback.</a:t>
            </a:r>
            <a:endParaRPr sz="1800" dirty="0">
              <a:latin typeface="Libre Franklin"/>
              <a:ea typeface="Libre Franklin"/>
              <a:cs typeface="Libre Franklin"/>
              <a:sym typeface="Libre Franklin"/>
            </a:endParaRP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Gave each database its own section.</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Clarified confusing information.</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Fixed errors in process/details.</a:t>
            </a:r>
            <a:endParaRPr dirty="0">
              <a:latin typeface="Libre Franklin"/>
              <a:ea typeface="Libre Franklin"/>
              <a:cs typeface="Libre Franklin"/>
              <a:sym typeface="Libre Franklin"/>
            </a:endParaRPr>
          </a:p>
        </p:txBody>
      </p:sp>
      <p:pic>
        <p:nvPicPr>
          <p:cNvPr id="3" name="Picture 2" descr="One off light bulb with a tangled wire leading to three on lightbulbs. Feedback greatly reduced confusion about the process.">
            <a:extLst>
              <a:ext uri="{FF2B5EF4-FFF2-40B4-BE49-F238E27FC236}">
                <a16:creationId xmlns:a16="http://schemas.microsoft.com/office/drawing/2014/main" id="{6035D6AB-8518-AD57-1F90-6C49A3F25C45}"/>
              </a:ext>
            </a:extLst>
          </p:cNvPr>
          <p:cNvPicPr>
            <a:picLocks noChangeAspect="1"/>
          </p:cNvPicPr>
          <p:nvPr/>
        </p:nvPicPr>
        <p:blipFill>
          <a:blip r:embed="rId4"/>
          <a:srcRect l="9271" t="30515" r="7280" b="31276"/>
          <a:stretch/>
        </p:blipFill>
        <p:spPr>
          <a:xfrm>
            <a:off x="4050446" y="2470245"/>
            <a:ext cx="5032139" cy="2304063"/>
          </a:xfrm>
          <a:prstGeom prst="rect">
            <a:avLst/>
          </a:prstGeom>
        </p:spPr>
      </p:pic>
    </p:spTree>
    <p:extLst>
      <p:ext uri="{BB962C8B-B14F-4D97-AF65-F5344CB8AC3E}">
        <p14:creationId xmlns:p14="http://schemas.microsoft.com/office/powerpoint/2010/main" val="326809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idx="4294967295"/>
          </p:nvPr>
        </p:nvSpPr>
        <p:spPr>
          <a:xfrm>
            <a:off x="344075" y="485250"/>
            <a:ext cx="3665217"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Collaborators</a:t>
            </a:r>
          </a:p>
        </p:txBody>
      </p:sp>
      <p:grpSp>
        <p:nvGrpSpPr>
          <p:cNvPr id="2" name="Group 1" descr="Carrie Hansel. Teaching &amp; Learning Design. Project Leader.">
            <a:extLst>
              <a:ext uri="{FF2B5EF4-FFF2-40B4-BE49-F238E27FC236}">
                <a16:creationId xmlns:a16="http://schemas.microsoft.com/office/drawing/2014/main" id="{D72CB569-E06A-1A1C-8ED0-1AD435161886}"/>
              </a:ext>
            </a:extLst>
          </p:cNvPr>
          <p:cNvGrpSpPr/>
          <p:nvPr/>
        </p:nvGrpSpPr>
        <p:grpSpPr>
          <a:xfrm>
            <a:off x="401675" y="1285529"/>
            <a:ext cx="3860725" cy="1197750"/>
            <a:chOff x="482238" y="1374000"/>
            <a:chExt cx="3860725" cy="1197750"/>
          </a:xfrm>
        </p:grpSpPr>
        <p:pic>
          <p:nvPicPr>
            <p:cNvPr id="3" name="Google Shape;63;g318f458dfff_0_19">
              <a:extLst>
                <a:ext uri="{FF2B5EF4-FFF2-40B4-BE49-F238E27FC236}">
                  <a16:creationId xmlns:a16="http://schemas.microsoft.com/office/drawing/2014/main" id="{BB980F2D-31C4-CB0E-0DDB-395C53A3D61A}"/>
                </a:ext>
                <a:ext uri="{C183D7F6-B498-43B3-948B-1728B52AA6E4}">
                  <adec:decorative xmlns:adec="http://schemas.microsoft.com/office/drawing/2017/decorative" val="1"/>
                </a:ext>
              </a:extLst>
            </p:cNvPr>
            <p:cNvPicPr preferRelativeResize="0"/>
            <p:nvPr/>
          </p:nvPicPr>
          <p:blipFill>
            <a:blip r:embed="rId4"/>
            <a:srcRect/>
            <a:stretch/>
          </p:blipFill>
          <p:spPr>
            <a:xfrm>
              <a:off x="482238" y="1374000"/>
              <a:ext cx="1058562" cy="1058562"/>
            </a:xfrm>
            <a:prstGeom prst="rect">
              <a:avLst/>
            </a:prstGeom>
            <a:noFill/>
            <a:ln>
              <a:noFill/>
            </a:ln>
          </p:spPr>
        </p:pic>
        <p:sp>
          <p:nvSpPr>
            <p:cNvPr id="4" name="Google Shape;62;g318f458dfff_0_19">
              <a:extLst>
                <a:ext uri="{FF2B5EF4-FFF2-40B4-BE49-F238E27FC236}">
                  <a16:creationId xmlns:a16="http://schemas.microsoft.com/office/drawing/2014/main" id="{370C4203-6C59-DCD1-1175-97046B66FCE5}"/>
                </a:ext>
                <a:ext uri="{C183D7F6-B498-43B3-948B-1728B52AA6E4}">
                  <adec:decorative xmlns:adec="http://schemas.microsoft.com/office/drawing/2017/decorative" val="1"/>
                </a:ext>
              </a:extLst>
            </p:cNvPr>
            <p:cNvSpPr txBox="1"/>
            <p:nvPr/>
          </p:nvSpPr>
          <p:spPr>
            <a:xfrm>
              <a:off x="1627038" y="1401450"/>
              <a:ext cx="2715925" cy="11703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sz="1600" b="1" dirty="0">
                  <a:latin typeface="Libre Franklin"/>
                  <a:ea typeface="Libre Franklin"/>
                  <a:cs typeface="Libre Franklin"/>
                  <a:sym typeface="Libre Franklin"/>
                </a:rPr>
                <a:t>Carrie Hansel</a:t>
              </a:r>
              <a:endParaRPr sz="16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US" u="sng" dirty="0">
                  <a:solidFill>
                    <a:srgbClr val="990000"/>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Teaching &amp; Learning Design</a:t>
              </a:r>
              <a:endParaRPr lang="en" u="sng" dirty="0">
                <a:solidFill>
                  <a:srgbClr val="990000"/>
                </a:solidFill>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 sz="1300" dirty="0">
                  <a:solidFill>
                    <a:schemeClr val="tx1"/>
                  </a:solidFill>
                  <a:latin typeface="Libre Franklin"/>
                  <a:ea typeface="Libre Franklin"/>
                  <a:cs typeface="Libre Franklin"/>
                  <a:sym typeface="Libre Franklin"/>
                </a:rPr>
                <a:t>Project Manager</a:t>
              </a:r>
              <a:endParaRPr sz="1300" dirty="0">
                <a:solidFill>
                  <a:schemeClr val="tx1"/>
                </a:solidFill>
                <a:latin typeface="Libre Franklin"/>
                <a:ea typeface="Libre Franklin"/>
                <a:cs typeface="Libre Franklin"/>
                <a:sym typeface="Libre Franklin"/>
              </a:endParaRPr>
            </a:p>
          </p:txBody>
        </p:sp>
      </p:grpSp>
      <p:grpSp>
        <p:nvGrpSpPr>
          <p:cNvPr id="5" name="Group 4" descr="Rin Thomas. Teaching &amp; Learning Design. Project Team and PDF training.">
            <a:extLst>
              <a:ext uri="{FF2B5EF4-FFF2-40B4-BE49-F238E27FC236}">
                <a16:creationId xmlns:a16="http://schemas.microsoft.com/office/drawing/2014/main" id="{CA7AEE47-F897-073B-C41D-0928F708F938}"/>
              </a:ext>
            </a:extLst>
          </p:cNvPr>
          <p:cNvGrpSpPr/>
          <p:nvPr/>
        </p:nvGrpSpPr>
        <p:grpSpPr>
          <a:xfrm>
            <a:off x="401675" y="2486731"/>
            <a:ext cx="3860725" cy="1194298"/>
            <a:chOff x="482238" y="1377452"/>
            <a:chExt cx="3860725" cy="1194298"/>
          </a:xfrm>
        </p:grpSpPr>
        <p:pic>
          <p:nvPicPr>
            <p:cNvPr id="6" name="Google Shape;63;g318f458dfff_0_19">
              <a:extLst>
                <a:ext uri="{FF2B5EF4-FFF2-40B4-BE49-F238E27FC236}">
                  <a16:creationId xmlns:a16="http://schemas.microsoft.com/office/drawing/2014/main" id="{23019D94-51BC-602A-1D0E-8A09B51FCF1D}"/>
                </a:ext>
                <a:ext uri="{C183D7F6-B498-43B3-948B-1728B52AA6E4}">
                  <adec:decorative xmlns:adec="http://schemas.microsoft.com/office/drawing/2017/decorative" val="1"/>
                </a:ext>
              </a:extLst>
            </p:cNvPr>
            <p:cNvPicPr preferRelativeResize="0"/>
            <p:nvPr/>
          </p:nvPicPr>
          <p:blipFill>
            <a:blip r:embed="rId6"/>
            <a:srcRect/>
            <a:stretch/>
          </p:blipFill>
          <p:spPr>
            <a:xfrm>
              <a:off x="482238" y="1377452"/>
              <a:ext cx="1058562" cy="1051658"/>
            </a:xfrm>
            <a:prstGeom prst="rect">
              <a:avLst/>
            </a:prstGeom>
            <a:noFill/>
            <a:ln>
              <a:noFill/>
            </a:ln>
          </p:spPr>
        </p:pic>
        <p:sp>
          <p:nvSpPr>
            <p:cNvPr id="8" name="Google Shape;62;g318f458dfff_0_19">
              <a:extLst>
                <a:ext uri="{FF2B5EF4-FFF2-40B4-BE49-F238E27FC236}">
                  <a16:creationId xmlns:a16="http://schemas.microsoft.com/office/drawing/2014/main" id="{95FE0176-A351-5FB3-AAF4-FE3140EB2ED5}"/>
                </a:ext>
                <a:ext uri="{C183D7F6-B498-43B3-948B-1728B52AA6E4}">
                  <adec:decorative xmlns:adec="http://schemas.microsoft.com/office/drawing/2017/decorative" val="1"/>
                </a:ext>
              </a:extLst>
            </p:cNvPr>
            <p:cNvSpPr txBox="1"/>
            <p:nvPr/>
          </p:nvSpPr>
          <p:spPr>
            <a:xfrm>
              <a:off x="1627038" y="1401450"/>
              <a:ext cx="2715925" cy="11703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sz="1600" b="1" dirty="0">
                  <a:latin typeface="Libre Franklin"/>
                  <a:ea typeface="Libre Franklin"/>
                  <a:cs typeface="Libre Franklin"/>
                  <a:sym typeface="Libre Franklin"/>
                </a:rPr>
                <a:t>Rin Thomas</a:t>
              </a:r>
              <a:endParaRPr sz="16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US" u="sng" dirty="0">
                  <a:solidFill>
                    <a:srgbClr val="990000"/>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Teaching &amp; Learning Design</a:t>
              </a:r>
              <a:endParaRPr lang="en" u="sng" dirty="0">
                <a:solidFill>
                  <a:srgbClr val="990000"/>
                </a:solidFill>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 sz="1300" dirty="0">
                  <a:solidFill>
                    <a:schemeClr val="tx1"/>
                  </a:solidFill>
                  <a:latin typeface="Libre Franklin"/>
                  <a:ea typeface="Libre Franklin"/>
                  <a:cs typeface="Libre Franklin"/>
                  <a:sym typeface="Libre Franklin"/>
                </a:rPr>
                <a:t>Project Team, PDF training</a:t>
              </a:r>
            </a:p>
            <a:p>
              <a:pPr marL="0" marR="0" lvl="0" indent="0" rtl="0">
                <a:lnSpc>
                  <a:spcPct val="115000"/>
                </a:lnSpc>
                <a:spcBef>
                  <a:spcPts val="0"/>
                </a:spcBef>
                <a:spcAft>
                  <a:spcPts val="0"/>
                </a:spcAft>
                <a:buNone/>
              </a:pPr>
              <a:endParaRPr sz="1300" dirty="0">
                <a:solidFill>
                  <a:srgbClr val="85200C"/>
                </a:solidFill>
                <a:latin typeface="Libre Franklin"/>
                <a:ea typeface="Libre Franklin"/>
                <a:cs typeface="Libre Franklin"/>
                <a:sym typeface="Libre Franklin"/>
              </a:endParaRPr>
            </a:p>
          </p:txBody>
        </p:sp>
      </p:grpSp>
      <p:grpSp>
        <p:nvGrpSpPr>
          <p:cNvPr id="9" name="Group 8" descr="Rebeka Popek. Teaching &amp; Learning Design. Project team and math content.">
            <a:extLst>
              <a:ext uri="{FF2B5EF4-FFF2-40B4-BE49-F238E27FC236}">
                <a16:creationId xmlns:a16="http://schemas.microsoft.com/office/drawing/2014/main" id="{B7F47CFD-21D9-8DD4-FB33-945A7698D7A4}"/>
              </a:ext>
            </a:extLst>
          </p:cNvPr>
          <p:cNvGrpSpPr/>
          <p:nvPr/>
        </p:nvGrpSpPr>
        <p:grpSpPr>
          <a:xfrm>
            <a:off x="401675" y="3681029"/>
            <a:ext cx="3860725" cy="1197750"/>
            <a:chOff x="482238" y="1374000"/>
            <a:chExt cx="3860725" cy="1197750"/>
          </a:xfrm>
        </p:grpSpPr>
        <p:pic>
          <p:nvPicPr>
            <p:cNvPr id="10" name="Google Shape;63;g318f458dfff_0_19">
              <a:extLst>
                <a:ext uri="{FF2B5EF4-FFF2-40B4-BE49-F238E27FC236}">
                  <a16:creationId xmlns:a16="http://schemas.microsoft.com/office/drawing/2014/main" id="{7F64DD1B-1366-CD1C-7232-61F7851C5D9B}"/>
                </a:ext>
                <a:ext uri="{C183D7F6-B498-43B3-948B-1728B52AA6E4}">
                  <adec:decorative xmlns:adec="http://schemas.microsoft.com/office/drawing/2017/decorative" val="1"/>
                </a:ext>
              </a:extLst>
            </p:cNvPr>
            <p:cNvPicPr preferRelativeResize="0"/>
            <p:nvPr/>
          </p:nvPicPr>
          <p:blipFill>
            <a:blip r:embed="rId7"/>
            <a:srcRect/>
            <a:stretch/>
          </p:blipFill>
          <p:spPr>
            <a:xfrm>
              <a:off x="482238" y="1374000"/>
              <a:ext cx="1058562" cy="1058562"/>
            </a:xfrm>
            <a:prstGeom prst="rect">
              <a:avLst/>
            </a:prstGeom>
            <a:noFill/>
            <a:ln>
              <a:noFill/>
            </a:ln>
          </p:spPr>
        </p:pic>
        <p:sp>
          <p:nvSpPr>
            <p:cNvPr id="11" name="Google Shape;62;g318f458dfff_0_19">
              <a:extLst>
                <a:ext uri="{FF2B5EF4-FFF2-40B4-BE49-F238E27FC236}">
                  <a16:creationId xmlns:a16="http://schemas.microsoft.com/office/drawing/2014/main" id="{70FCF384-05BE-27F3-2911-E20E3DE3E6C2}"/>
                </a:ext>
                <a:ext uri="{C183D7F6-B498-43B3-948B-1728B52AA6E4}">
                  <adec:decorative xmlns:adec="http://schemas.microsoft.com/office/drawing/2017/decorative" val="1"/>
                </a:ext>
              </a:extLst>
            </p:cNvPr>
            <p:cNvSpPr txBox="1"/>
            <p:nvPr/>
          </p:nvSpPr>
          <p:spPr>
            <a:xfrm>
              <a:off x="1627038" y="1401450"/>
              <a:ext cx="2715925" cy="11703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sz="1600" b="1" dirty="0">
                  <a:latin typeface="Libre Franklin"/>
                  <a:ea typeface="Libre Franklin"/>
                  <a:cs typeface="Libre Franklin"/>
                  <a:sym typeface="Libre Franklin"/>
                </a:rPr>
                <a:t>Rebeka Popek</a:t>
              </a:r>
              <a:endParaRPr sz="16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US" u="sng" dirty="0">
                  <a:solidFill>
                    <a:srgbClr val="990000"/>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Teaching &amp; Learning Design</a:t>
              </a:r>
              <a:endParaRPr lang="en" u="sng" dirty="0">
                <a:solidFill>
                  <a:srgbClr val="990000"/>
                </a:solidFill>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 sz="1300" dirty="0">
                  <a:solidFill>
                    <a:schemeClr val="tx1"/>
                  </a:solidFill>
                  <a:latin typeface="Libre Franklin"/>
                  <a:ea typeface="Libre Franklin"/>
                  <a:cs typeface="Libre Franklin"/>
                  <a:sym typeface="Libre Franklin"/>
                </a:rPr>
                <a:t>Project Team, Math Content</a:t>
              </a:r>
              <a:endParaRPr sz="1300" dirty="0">
                <a:solidFill>
                  <a:schemeClr val="tx1"/>
                </a:solidFill>
                <a:latin typeface="Libre Franklin"/>
                <a:ea typeface="Libre Franklin"/>
                <a:cs typeface="Libre Franklin"/>
                <a:sym typeface="Libre Franklin"/>
              </a:endParaRPr>
            </a:p>
          </p:txBody>
        </p:sp>
      </p:grpSp>
      <p:grpSp>
        <p:nvGrpSpPr>
          <p:cNvPr id="7" name="Group 6" descr="Sara Lowe. IU Indianapolis Library. Resources and feedback.">
            <a:extLst>
              <a:ext uri="{FF2B5EF4-FFF2-40B4-BE49-F238E27FC236}">
                <a16:creationId xmlns:a16="http://schemas.microsoft.com/office/drawing/2014/main" id="{50C0F3BA-38D9-0497-17E9-EC4A4FD22143}"/>
              </a:ext>
            </a:extLst>
          </p:cNvPr>
          <p:cNvGrpSpPr/>
          <p:nvPr/>
        </p:nvGrpSpPr>
        <p:grpSpPr>
          <a:xfrm>
            <a:off x="4513775" y="113180"/>
            <a:ext cx="4401600" cy="1197750"/>
            <a:chOff x="482238" y="1374000"/>
            <a:chExt cx="4401600" cy="1197750"/>
          </a:xfrm>
        </p:grpSpPr>
        <p:pic>
          <p:nvPicPr>
            <p:cNvPr id="21" name="Google Shape;63;g318f458dfff_0_19">
              <a:extLst>
                <a:ext uri="{FF2B5EF4-FFF2-40B4-BE49-F238E27FC236}">
                  <a16:creationId xmlns:a16="http://schemas.microsoft.com/office/drawing/2014/main" id="{BE63A798-53CE-DCB3-DCF3-1622B7234016}"/>
                </a:ext>
                <a:ext uri="{C183D7F6-B498-43B3-948B-1728B52AA6E4}">
                  <adec:decorative xmlns:adec="http://schemas.microsoft.com/office/drawing/2017/decorative" val="1"/>
                </a:ext>
              </a:extLst>
            </p:cNvPr>
            <p:cNvPicPr preferRelativeResize="0"/>
            <p:nvPr/>
          </p:nvPicPr>
          <p:blipFill>
            <a:blip r:embed="rId8"/>
            <a:srcRect/>
            <a:stretch/>
          </p:blipFill>
          <p:spPr>
            <a:xfrm>
              <a:off x="482238" y="1374000"/>
              <a:ext cx="1058562" cy="1058562"/>
            </a:xfrm>
            <a:prstGeom prst="rect">
              <a:avLst/>
            </a:prstGeom>
            <a:noFill/>
            <a:ln>
              <a:noFill/>
            </a:ln>
          </p:spPr>
        </p:pic>
        <p:sp>
          <p:nvSpPr>
            <p:cNvPr id="22" name="Google Shape;62;g318f458dfff_0_19">
              <a:extLst>
                <a:ext uri="{FF2B5EF4-FFF2-40B4-BE49-F238E27FC236}">
                  <a16:creationId xmlns:a16="http://schemas.microsoft.com/office/drawing/2014/main" id="{B3844244-A676-E74C-8E5A-47869A49E4BD}"/>
                </a:ext>
                <a:ext uri="{C183D7F6-B498-43B3-948B-1728B52AA6E4}">
                  <adec:decorative xmlns:adec="http://schemas.microsoft.com/office/drawing/2017/decorative" val="1"/>
                </a:ext>
              </a:extLst>
            </p:cNvPr>
            <p:cNvSpPr txBox="1"/>
            <p:nvPr/>
          </p:nvSpPr>
          <p:spPr>
            <a:xfrm>
              <a:off x="1627038" y="1401450"/>
              <a:ext cx="3256800" cy="11703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sz="1600" b="1" dirty="0">
                  <a:latin typeface="Libre Franklin"/>
                  <a:ea typeface="Libre Franklin"/>
                  <a:cs typeface="Libre Franklin"/>
                  <a:sym typeface="Libre Franklin"/>
                </a:rPr>
                <a:t>Sara Lowe</a:t>
              </a:r>
              <a:endParaRPr sz="16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 u="sng" dirty="0">
                  <a:solidFill>
                    <a:srgbClr val="85200C"/>
                  </a:solidFill>
                  <a:latin typeface="Libre Franklin"/>
                  <a:ea typeface="Libre Franklin"/>
                  <a:cs typeface="Libre Franklin"/>
                  <a:sym typeface="Libre Franklin"/>
                </a:rPr>
                <a:t>IU Indianapolis Library</a:t>
              </a:r>
            </a:p>
            <a:p>
              <a:pPr marL="0" marR="0" lvl="0" indent="0" rtl="0">
                <a:lnSpc>
                  <a:spcPct val="115000"/>
                </a:lnSpc>
                <a:spcBef>
                  <a:spcPts val="0"/>
                </a:spcBef>
                <a:spcAft>
                  <a:spcPts val="0"/>
                </a:spcAft>
                <a:buNone/>
              </a:pPr>
              <a:r>
                <a:rPr lang="en-US" sz="1300" dirty="0">
                  <a:solidFill>
                    <a:schemeClr val="tx1"/>
                  </a:solidFill>
                  <a:latin typeface="Libre Franklin"/>
                  <a:ea typeface="Libre Franklin"/>
                  <a:cs typeface="Libre Franklin"/>
                  <a:sym typeface="Libre Franklin"/>
                </a:rPr>
                <a:t>Resources &amp; Feedback</a:t>
              </a:r>
              <a:endParaRPr sz="1300" dirty="0">
                <a:solidFill>
                  <a:schemeClr val="tx1"/>
                </a:solidFill>
                <a:latin typeface="Libre Franklin"/>
                <a:ea typeface="Libre Franklin"/>
                <a:cs typeface="Libre Franklin"/>
                <a:sym typeface="Libre Franklin"/>
              </a:endParaRPr>
            </a:p>
          </p:txBody>
        </p:sp>
      </p:grpSp>
      <p:grpSp>
        <p:nvGrpSpPr>
          <p:cNvPr id="12" name="Group 11" descr="Michael Mace. Assistive Technology and Accessibility Centers (ATAC). Original workflow.">
            <a:extLst>
              <a:ext uri="{FF2B5EF4-FFF2-40B4-BE49-F238E27FC236}">
                <a16:creationId xmlns:a16="http://schemas.microsoft.com/office/drawing/2014/main" id="{FF718C2C-07D9-DE80-6CDC-6ADA1324D83F}"/>
              </a:ext>
            </a:extLst>
          </p:cNvPr>
          <p:cNvGrpSpPr/>
          <p:nvPr/>
        </p:nvGrpSpPr>
        <p:grpSpPr>
          <a:xfrm>
            <a:off x="4513775" y="1285529"/>
            <a:ext cx="4401600" cy="1197750"/>
            <a:chOff x="482238" y="1374000"/>
            <a:chExt cx="4401600" cy="1197750"/>
          </a:xfrm>
        </p:grpSpPr>
        <p:pic>
          <p:nvPicPr>
            <p:cNvPr id="13" name="Google Shape;63;g318f458dfff_0_19">
              <a:extLst>
                <a:ext uri="{FF2B5EF4-FFF2-40B4-BE49-F238E27FC236}">
                  <a16:creationId xmlns:a16="http://schemas.microsoft.com/office/drawing/2014/main" id="{913E76BA-B250-46B9-1702-BDEB12744E4D}"/>
                </a:ext>
                <a:ext uri="{C183D7F6-B498-43B3-948B-1728B52AA6E4}">
                  <adec:decorative xmlns:adec="http://schemas.microsoft.com/office/drawing/2017/decorative" val="1"/>
                </a:ext>
              </a:extLst>
            </p:cNvPr>
            <p:cNvPicPr preferRelativeResize="0"/>
            <p:nvPr/>
          </p:nvPicPr>
          <p:blipFill>
            <a:blip r:embed="rId9"/>
            <a:srcRect/>
            <a:stretch/>
          </p:blipFill>
          <p:spPr>
            <a:xfrm>
              <a:off x="482238" y="1374000"/>
              <a:ext cx="1058562" cy="1058562"/>
            </a:xfrm>
            <a:prstGeom prst="rect">
              <a:avLst/>
            </a:prstGeom>
            <a:noFill/>
            <a:ln>
              <a:noFill/>
            </a:ln>
          </p:spPr>
        </p:pic>
        <p:sp>
          <p:nvSpPr>
            <p:cNvPr id="14" name="Google Shape;62;g318f458dfff_0_19">
              <a:extLst>
                <a:ext uri="{FF2B5EF4-FFF2-40B4-BE49-F238E27FC236}">
                  <a16:creationId xmlns:a16="http://schemas.microsoft.com/office/drawing/2014/main" id="{082A4F6C-BC51-4D99-82AE-5AD311A098B7}"/>
                </a:ext>
                <a:ext uri="{C183D7F6-B498-43B3-948B-1728B52AA6E4}">
                  <adec:decorative xmlns:adec="http://schemas.microsoft.com/office/drawing/2017/decorative" val="1"/>
                </a:ext>
              </a:extLst>
            </p:cNvPr>
            <p:cNvSpPr txBox="1"/>
            <p:nvPr/>
          </p:nvSpPr>
          <p:spPr>
            <a:xfrm>
              <a:off x="1627038" y="1401450"/>
              <a:ext cx="3256800" cy="11703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sz="1600" b="1" dirty="0">
                  <a:latin typeface="Libre Franklin"/>
                  <a:ea typeface="Libre Franklin"/>
                  <a:cs typeface="Libre Franklin"/>
                  <a:sym typeface="Libre Franklin"/>
                </a:rPr>
                <a:t>Michael Mace</a:t>
              </a:r>
              <a:endParaRPr sz="16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US" u="sng" dirty="0">
                  <a:solidFill>
                    <a:srgbClr val="85200C"/>
                  </a:solidFill>
                  <a:latin typeface="Libre Franklin"/>
                  <a:ea typeface="Libre Franklin"/>
                  <a:cs typeface="Libre Franklin"/>
                  <a:sym typeface="Libre Franklin"/>
                </a:rPr>
                <a:t>Assistive Technology and Accessibility Centers (ATAC)</a:t>
              </a:r>
            </a:p>
            <a:p>
              <a:pPr marL="0" marR="0" lvl="0" indent="0" rtl="0">
                <a:lnSpc>
                  <a:spcPct val="115000"/>
                </a:lnSpc>
                <a:spcBef>
                  <a:spcPts val="0"/>
                </a:spcBef>
                <a:spcAft>
                  <a:spcPts val="0"/>
                </a:spcAft>
                <a:buNone/>
              </a:pPr>
              <a:r>
                <a:rPr lang="en-US" sz="1300" dirty="0">
                  <a:solidFill>
                    <a:schemeClr val="tx1"/>
                  </a:solidFill>
                  <a:latin typeface="Libre Franklin"/>
                  <a:ea typeface="Libre Franklin"/>
                  <a:cs typeface="Libre Franklin"/>
                  <a:sym typeface="Libre Franklin"/>
                </a:rPr>
                <a:t>Original workflow</a:t>
              </a:r>
            </a:p>
          </p:txBody>
        </p:sp>
      </p:grpSp>
      <p:grpSp>
        <p:nvGrpSpPr>
          <p:cNvPr id="15" name="Group 14" descr="Brian Richwine. Assistive Technology and Accessibility Centers (ATAC). Resources and feedback.">
            <a:extLst>
              <a:ext uri="{FF2B5EF4-FFF2-40B4-BE49-F238E27FC236}">
                <a16:creationId xmlns:a16="http://schemas.microsoft.com/office/drawing/2014/main" id="{D9C3CAC7-E34B-DC21-1EC8-CF3DB0E3E17B}"/>
              </a:ext>
            </a:extLst>
          </p:cNvPr>
          <p:cNvGrpSpPr/>
          <p:nvPr/>
        </p:nvGrpSpPr>
        <p:grpSpPr>
          <a:xfrm>
            <a:off x="4513775" y="2427410"/>
            <a:ext cx="4401600" cy="1170300"/>
            <a:chOff x="482238" y="1318131"/>
            <a:chExt cx="4401600" cy="1170300"/>
          </a:xfrm>
        </p:grpSpPr>
        <p:pic>
          <p:nvPicPr>
            <p:cNvPr id="16" name="Google Shape;63;g318f458dfff_0_19">
              <a:extLst>
                <a:ext uri="{FF2B5EF4-FFF2-40B4-BE49-F238E27FC236}">
                  <a16:creationId xmlns:a16="http://schemas.microsoft.com/office/drawing/2014/main" id="{99F5822D-AEEC-B58F-F336-33BED3774602}"/>
                </a:ext>
                <a:ext uri="{C183D7F6-B498-43B3-948B-1728B52AA6E4}">
                  <adec:decorative xmlns:adec="http://schemas.microsoft.com/office/drawing/2017/decorative" val="1"/>
                </a:ext>
              </a:extLst>
            </p:cNvPr>
            <p:cNvPicPr preferRelativeResize="0"/>
            <p:nvPr/>
          </p:nvPicPr>
          <p:blipFill>
            <a:blip r:embed="rId10"/>
            <a:srcRect/>
            <a:stretch/>
          </p:blipFill>
          <p:spPr>
            <a:xfrm>
              <a:off x="482238" y="1374000"/>
              <a:ext cx="1058562" cy="1058562"/>
            </a:xfrm>
            <a:prstGeom prst="rect">
              <a:avLst/>
            </a:prstGeom>
            <a:noFill/>
            <a:ln>
              <a:noFill/>
            </a:ln>
          </p:spPr>
        </p:pic>
        <p:sp>
          <p:nvSpPr>
            <p:cNvPr id="17" name="Google Shape;62;g318f458dfff_0_19">
              <a:extLst>
                <a:ext uri="{FF2B5EF4-FFF2-40B4-BE49-F238E27FC236}">
                  <a16:creationId xmlns:a16="http://schemas.microsoft.com/office/drawing/2014/main" id="{C07A4E7C-E329-D969-6737-76DF611D9B43}"/>
                </a:ext>
                <a:ext uri="{C183D7F6-B498-43B3-948B-1728B52AA6E4}">
                  <adec:decorative xmlns:adec="http://schemas.microsoft.com/office/drawing/2017/decorative" val="1"/>
                </a:ext>
              </a:extLst>
            </p:cNvPr>
            <p:cNvSpPr txBox="1"/>
            <p:nvPr/>
          </p:nvSpPr>
          <p:spPr>
            <a:xfrm>
              <a:off x="1627038" y="1318131"/>
              <a:ext cx="3256800" cy="11703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sz="1600" b="1" dirty="0">
                  <a:latin typeface="Libre Franklin"/>
                  <a:ea typeface="Libre Franklin"/>
                  <a:cs typeface="Libre Franklin"/>
                  <a:sym typeface="Libre Franklin"/>
                </a:rPr>
                <a:t>Brian Richwine</a:t>
              </a:r>
              <a:endParaRPr sz="16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 u="sng" dirty="0">
                  <a:solidFill>
                    <a:srgbClr val="85200C"/>
                  </a:solidFill>
                  <a:latin typeface="Libre Franklin"/>
                  <a:ea typeface="Libre Franklin"/>
                  <a:cs typeface="Libre Franklin"/>
                  <a:sym typeface="Libre Franklin"/>
                </a:rPr>
                <a:t>Assistive Technology and Accessibility Centers (ATAC)</a:t>
              </a:r>
            </a:p>
            <a:p>
              <a:pPr marL="0" marR="0" lvl="0" indent="0" rtl="0">
                <a:lnSpc>
                  <a:spcPct val="115000"/>
                </a:lnSpc>
                <a:spcBef>
                  <a:spcPts val="0"/>
                </a:spcBef>
                <a:spcAft>
                  <a:spcPts val="0"/>
                </a:spcAft>
                <a:buNone/>
              </a:pPr>
              <a:r>
                <a:rPr lang="en" sz="1300" dirty="0">
                  <a:solidFill>
                    <a:schemeClr val="tx1"/>
                  </a:solidFill>
                  <a:latin typeface="Libre Franklin"/>
                  <a:ea typeface="Libre Franklin"/>
                  <a:cs typeface="Libre Franklin"/>
                  <a:sym typeface="Libre Franklin"/>
                </a:rPr>
                <a:t>Resources &amp; Feedback</a:t>
              </a:r>
              <a:endParaRPr sz="1300" dirty="0">
                <a:solidFill>
                  <a:schemeClr val="tx1"/>
                </a:solidFill>
                <a:latin typeface="Libre Franklin"/>
                <a:ea typeface="Libre Franklin"/>
                <a:cs typeface="Libre Franklin"/>
                <a:sym typeface="Libre Franklin"/>
              </a:endParaRPr>
            </a:p>
          </p:txBody>
        </p:sp>
      </p:grpSp>
      <p:grpSp>
        <p:nvGrpSpPr>
          <p:cNvPr id="18" name="Group 17" descr="Mary Stores. Assistive Technology and Accessibility Centers (ATAC). Resources and feedback.">
            <a:extLst>
              <a:ext uri="{FF2B5EF4-FFF2-40B4-BE49-F238E27FC236}">
                <a16:creationId xmlns:a16="http://schemas.microsoft.com/office/drawing/2014/main" id="{C907E14A-14C2-F5F9-0D51-651A09381076}"/>
              </a:ext>
            </a:extLst>
          </p:cNvPr>
          <p:cNvGrpSpPr/>
          <p:nvPr/>
        </p:nvGrpSpPr>
        <p:grpSpPr>
          <a:xfrm>
            <a:off x="4513775" y="3625160"/>
            <a:ext cx="4401600" cy="1170300"/>
            <a:chOff x="482238" y="1318131"/>
            <a:chExt cx="4401600" cy="1170300"/>
          </a:xfrm>
        </p:grpSpPr>
        <p:pic>
          <p:nvPicPr>
            <p:cNvPr id="19" name="Google Shape;63;g318f458dfff_0_19">
              <a:extLst>
                <a:ext uri="{FF2B5EF4-FFF2-40B4-BE49-F238E27FC236}">
                  <a16:creationId xmlns:a16="http://schemas.microsoft.com/office/drawing/2014/main" id="{94DE5F9F-5D3C-3384-A8F4-7942E62C4E65}"/>
                </a:ext>
                <a:ext uri="{C183D7F6-B498-43B3-948B-1728B52AA6E4}">
                  <adec:decorative xmlns:adec="http://schemas.microsoft.com/office/drawing/2017/decorative" val="1"/>
                </a:ext>
              </a:extLst>
            </p:cNvPr>
            <p:cNvPicPr preferRelativeResize="0"/>
            <p:nvPr/>
          </p:nvPicPr>
          <p:blipFill>
            <a:blip r:embed="rId11"/>
            <a:srcRect/>
            <a:stretch/>
          </p:blipFill>
          <p:spPr>
            <a:xfrm>
              <a:off x="482238" y="1374000"/>
              <a:ext cx="1058562" cy="1058562"/>
            </a:xfrm>
            <a:prstGeom prst="rect">
              <a:avLst/>
            </a:prstGeom>
            <a:noFill/>
            <a:ln>
              <a:noFill/>
            </a:ln>
          </p:spPr>
        </p:pic>
        <p:sp>
          <p:nvSpPr>
            <p:cNvPr id="20" name="Google Shape;62;g318f458dfff_0_19">
              <a:extLst>
                <a:ext uri="{FF2B5EF4-FFF2-40B4-BE49-F238E27FC236}">
                  <a16:creationId xmlns:a16="http://schemas.microsoft.com/office/drawing/2014/main" id="{60D13ED8-EFDD-9199-6FE8-DF8D7760E281}"/>
                </a:ext>
                <a:ext uri="{C183D7F6-B498-43B3-948B-1728B52AA6E4}">
                  <adec:decorative xmlns:adec="http://schemas.microsoft.com/office/drawing/2017/decorative" val="1"/>
                </a:ext>
              </a:extLst>
            </p:cNvPr>
            <p:cNvSpPr txBox="1"/>
            <p:nvPr/>
          </p:nvSpPr>
          <p:spPr>
            <a:xfrm>
              <a:off x="1627038" y="1318131"/>
              <a:ext cx="3256800" cy="11703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sz="1600" b="1" dirty="0">
                  <a:latin typeface="Libre Franklin"/>
                  <a:ea typeface="Libre Franklin"/>
                  <a:cs typeface="Libre Franklin"/>
                  <a:sym typeface="Libre Franklin"/>
                </a:rPr>
                <a:t>Mary Stores</a:t>
              </a:r>
              <a:endParaRPr sz="1600" b="1" dirty="0">
                <a:latin typeface="Libre Franklin"/>
                <a:ea typeface="Libre Franklin"/>
                <a:cs typeface="Libre Franklin"/>
                <a:sym typeface="Libre Franklin"/>
              </a:endParaRPr>
            </a:p>
            <a:p>
              <a:pPr marL="0" marR="0" lvl="0" indent="0" rtl="0">
                <a:lnSpc>
                  <a:spcPct val="115000"/>
                </a:lnSpc>
                <a:spcBef>
                  <a:spcPts val="0"/>
                </a:spcBef>
                <a:spcAft>
                  <a:spcPts val="0"/>
                </a:spcAft>
                <a:buNone/>
              </a:pPr>
              <a:r>
                <a:rPr lang="en-US" u="sng" dirty="0">
                  <a:solidFill>
                    <a:srgbClr val="85200C"/>
                  </a:solidFill>
                  <a:latin typeface="Libre Franklin"/>
                  <a:ea typeface="Libre Franklin"/>
                  <a:cs typeface="Libre Franklin"/>
                  <a:sym typeface="Libre Franklin"/>
                </a:rPr>
                <a:t>Assistive Technology and Accessibility Centers (ATAC)</a:t>
              </a:r>
            </a:p>
            <a:p>
              <a:pPr>
                <a:lnSpc>
                  <a:spcPct val="115000"/>
                </a:lnSpc>
              </a:pPr>
              <a:r>
                <a:rPr lang="en-US" sz="1300" dirty="0">
                  <a:solidFill>
                    <a:schemeClr val="tx1"/>
                  </a:solidFill>
                  <a:latin typeface="Libre Franklin"/>
                  <a:ea typeface="Libre Franklin"/>
                  <a:cs typeface="Libre Franklin"/>
                  <a:sym typeface="Libre Franklin"/>
                </a:rPr>
                <a:t>Resources &amp; Feedback</a:t>
              </a:r>
            </a:p>
          </p:txBody>
        </p:sp>
      </p:grpSp>
    </p:spTree>
    <p:extLst>
      <p:ext uri="{BB962C8B-B14F-4D97-AF65-F5344CB8AC3E}">
        <p14:creationId xmlns:p14="http://schemas.microsoft.com/office/powerpoint/2010/main" val="1217162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Final(-</a:t>
            </a:r>
            <a:r>
              <a:rPr kumimoji="0" lang="en-US" sz="3600" b="1" i="0" u="none" strike="noStrike" kern="0" cap="none" spc="0" normalizeH="0" baseline="0" noProof="0" dirty="0" err="1">
                <a:ln>
                  <a:noFill/>
                </a:ln>
                <a:solidFill>
                  <a:srgbClr val="000000"/>
                </a:solidFill>
                <a:effectLst/>
                <a:uLnTx/>
                <a:uFillTx/>
                <a:latin typeface="Libre Franklin"/>
                <a:ea typeface="Libre Franklin"/>
                <a:cs typeface="Libre Franklin"/>
                <a:sym typeface="Libre Franklin"/>
              </a:rPr>
              <a:t>ish</a:t>
            </a: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 Structure</a:t>
            </a:r>
          </a:p>
        </p:txBody>
      </p:sp>
      <p:sp>
        <p:nvSpPr>
          <p:cNvPr id="112" name="Google Shape;112;p22"/>
          <p:cNvSpPr txBox="1"/>
          <p:nvPr/>
        </p:nvSpPr>
        <p:spPr>
          <a:xfrm>
            <a:off x="344074" y="1367500"/>
            <a:ext cx="4587031" cy="3168300"/>
          </a:xfrm>
          <a:prstGeom prst="rect">
            <a:avLst/>
          </a:prstGeom>
          <a:noFill/>
          <a:ln>
            <a:noFill/>
          </a:ln>
        </p:spPr>
        <p:txBody>
          <a:bodyPr spcFirstLastPara="1" wrap="square" lIns="91425" tIns="91425" rIns="91425" bIns="91425" anchor="t" anchorCtr="0">
            <a:noAutofit/>
          </a:bodyPr>
          <a:lstStyle/>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Introduction explaining Library systems and definitions.</a:t>
            </a:r>
          </a:p>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Flowchart for deciding process.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Separate sections for each database.</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How to add and update links in Canvas.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Contact info for each campus library.</a:t>
            </a:r>
          </a:p>
        </p:txBody>
      </p:sp>
      <p:pic>
        <p:nvPicPr>
          <p:cNvPr id="3" name="Picture 2" descr="Overview and library introduction in finalized guide. Each section is only a few paragraphs long to avoid overwhelm.">
            <a:extLst>
              <a:ext uri="{FF2B5EF4-FFF2-40B4-BE49-F238E27FC236}">
                <a16:creationId xmlns:a16="http://schemas.microsoft.com/office/drawing/2014/main" id="{4801FCE5-5851-5B03-4DFF-A52A41A75CB0}"/>
              </a:ext>
            </a:extLst>
          </p:cNvPr>
          <p:cNvPicPr>
            <a:picLocks noChangeAspect="1"/>
          </p:cNvPicPr>
          <p:nvPr/>
        </p:nvPicPr>
        <p:blipFill>
          <a:blip r:embed="rId4"/>
          <a:stretch>
            <a:fillRect/>
          </a:stretch>
        </p:blipFill>
        <p:spPr>
          <a:xfrm>
            <a:off x="4985697" y="1183766"/>
            <a:ext cx="3926669" cy="335203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5582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0000"/>
                </a:solidFill>
                <a:effectLst/>
                <a:uLnTx/>
                <a:uFillTx/>
                <a:latin typeface="Libre Franklin"/>
                <a:ea typeface="Libre Franklin"/>
                <a:cs typeface="Libre Franklin"/>
                <a:sym typeface="Libre Franklin"/>
              </a:rPr>
              <a:t>Futur</a:t>
            </a:r>
            <a:r>
              <a:rPr lang="en-US" sz="3600" b="1" dirty="0">
                <a:solidFill>
                  <a:srgbClr val="000000"/>
                </a:solidFill>
                <a:latin typeface="Libre Franklin"/>
                <a:ea typeface="Libre Franklin"/>
                <a:cs typeface="Libre Franklin"/>
                <a:sym typeface="Libre Franklin"/>
              </a:rPr>
              <a:t>e Additions</a:t>
            </a:r>
            <a:endPar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12" name="Google Shape;112;p22"/>
          <p:cNvSpPr txBox="1"/>
          <p:nvPr/>
        </p:nvSpPr>
        <p:spPr>
          <a:xfrm>
            <a:off x="344074" y="1367500"/>
            <a:ext cx="8281526" cy="31683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Additional databases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Multimedia databases/resources (e.g. Academic Video Online, </a:t>
            </a:r>
            <a:r>
              <a:rPr lang="en-US" sz="1800" dirty="0" err="1">
                <a:latin typeface="Libre Franklin"/>
                <a:ea typeface="Libre Franklin"/>
                <a:cs typeface="Libre Franklin"/>
                <a:sym typeface="Libre Franklin"/>
              </a:rPr>
              <a:t>Kanopy</a:t>
            </a:r>
            <a:r>
              <a:rPr lang="en-US" sz="1800" dirty="0">
                <a:latin typeface="Libre Franklin"/>
                <a:ea typeface="Libre Franklin"/>
                <a:cs typeface="Libre Franklin"/>
                <a:sym typeface="Libre Franklin"/>
              </a:rPr>
              <a:t>)</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Updates to accessibility info regarding Title II</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Customized versions for specific schools/programs</a:t>
            </a:r>
            <a:endParaRPr dirty="0">
              <a:latin typeface="Libre Franklin"/>
              <a:ea typeface="Libre Franklin"/>
              <a:cs typeface="Libre Franklin"/>
              <a:sym typeface="Libre Franklin"/>
            </a:endParaRPr>
          </a:p>
        </p:txBody>
      </p:sp>
    </p:spTree>
    <p:extLst>
      <p:ext uri="{BB962C8B-B14F-4D97-AF65-F5344CB8AC3E}">
        <p14:creationId xmlns:p14="http://schemas.microsoft.com/office/powerpoint/2010/main" val="1435088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885800" y="2171231"/>
            <a:ext cx="5372400" cy="80103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Project Results</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1482336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Results At A Glance</a:t>
            </a:r>
          </a:p>
        </p:txBody>
      </p:sp>
      <p:sp>
        <p:nvSpPr>
          <p:cNvPr id="112" name="Google Shape;112;p22"/>
          <p:cNvSpPr txBox="1"/>
          <p:nvPr/>
        </p:nvSpPr>
        <p:spPr>
          <a:xfrm>
            <a:off x="344074" y="1367500"/>
            <a:ext cx="4364403" cy="3168300"/>
          </a:xfrm>
          <a:prstGeom prst="rect">
            <a:avLst/>
          </a:prstGeom>
          <a:noFill/>
          <a:ln>
            <a:noFill/>
          </a:ln>
        </p:spPr>
        <p:txBody>
          <a:bodyPr spcFirstLastPara="1" wrap="square" lIns="91425" tIns="91425" rIns="91425" bIns="91425" anchor="t" anchorCtr="0">
            <a:noAutofit/>
          </a:bodyPr>
          <a:lstStyle/>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Total time spent: 218 hours</a:t>
            </a:r>
          </a:p>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Total documents: 104</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Accessible links: 34 (32.7%)</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In library, needed fixed: 26 (25%) </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Not found, fixed: 39 (37.5%)</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Interlibrary loans: 2 (1.9%)</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Duplicates: 3 (2.9%)</a:t>
            </a:r>
          </a:p>
        </p:txBody>
      </p:sp>
      <p:pic>
        <p:nvPicPr>
          <p:cNvPr id="7" name="Picture 6">
            <a:extLst>
              <a:ext uri="{FF2B5EF4-FFF2-40B4-BE49-F238E27FC236}">
                <a16:creationId xmlns:a16="http://schemas.microsoft.com/office/drawing/2014/main" id="{3E9A3C73-6DB2-A57B-3B11-BDA6828A86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39988" y="1367500"/>
            <a:ext cx="4592849" cy="2653111"/>
          </a:xfrm>
          <a:prstGeom prst="rect">
            <a:avLst/>
          </a:prstGeom>
          <a:ln>
            <a:solidFill>
              <a:schemeClr val="tx1"/>
            </a:solidFill>
          </a:ln>
        </p:spPr>
      </p:pic>
    </p:spTree>
    <p:extLst>
      <p:ext uri="{BB962C8B-B14F-4D97-AF65-F5344CB8AC3E}">
        <p14:creationId xmlns:p14="http://schemas.microsoft.com/office/powerpoint/2010/main" val="352818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Project Deliverables</a:t>
            </a:r>
          </a:p>
        </p:txBody>
      </p:sp>
      <p:sp>
        <p:nvSpPr>
          <p:cNvPr id="112" name="Google Shape;112;p22"/>
          <p:cNvSpPr txBox="1"/>
          <p:nvPr/>
        </p:nvSpPr>
        <p:spPr>
          <a:xfrm>
            <a:off x="344074" y="1367500"/>
            <a:ext cx="4998326" cy="31683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Our project report highlighted the effort involved and the barriers we faced to upper management.</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Also created/updated:</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PDF and Word guides</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Flowchart for fixing documents</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Library contact info and workflow for instructional designers</a:t>
            </a:r>
          </a:p>
        </p:txBody>
      </p:sp>
      <p:pic>
        <p:nvPicPr>
          <p:cNvPr id="3" name="Picture 2" descr="Screenshot of final report with data breakdown by document type, total documents and total pages handled.">
            <a:extLst>
              <a:ext uri="{FF2B5EF4-FFF2-40B4-BE49-F238E27FC236}">
                <a16:creationId xmlns:a16="http://schemas.microsoft.com/office/drawing/2014/main" id="{E2838276-1D3A-7C13-B286-E7FA599E7191}"/>
              </a:ext>
            </a:extLst>
          </p:cNvPr>
          <p:cNvPicPr>
            <a:picLocks noChangeAspect="1"/>
          </p:cNvPicPr>
          <p:nvPr/>
        </p:nvPicPr>
        <p:blipFill>
          <a:blip r:embed="rId4"/>
          <a:stretch>
            <a:fillRect/>
          </a:stretch>
        </p:blipFill>
        <p:spPr>
          <a:xfrm>
            <a:off x="5342400" y="1079950"/>
            <a:ext cx="3277525" cy="331306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8257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619700" y="2171231"/>
            <a:ext cx="5904600" cy="80103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err="1">
                <a:ln>
                  <a:noFill/>
                </a:ln>
                <a:solidFill>
                  <a:srgbClr val="FFFFFF"/>
                </a:solidFill>
                <a:effectLst/>
                <a:uLnTx/>
                <a:uFillTx/>
                <a:latin typeface="Libre Franklin"/>
                <a:ea typeface="Libre Franklin"/>
                <a:cs typeface="Libre Franklin"/>
                <a:sym typeface="Libre Franklin"/>
              </a:rPr>
              <a:t>Reduc</a:t>
            </a:r>
            <a:r>
              <a:rPr lang="en-US" sz="4800" b="1" dirty="0" err="1">
                <a:solidFill>
                  <a:srgbClr val="FFFFFF"/>
                </a:solidFill>
                <a:latin typeface="Libre Franklin"/>
                <a:ea typeface="Libre Franklin"/>
                <a:cs typeface="Libre Franklin"/>
                <a:sym typeface="Libre Franklin"/>
              </a:rPr>
              <a:t>ing</a:t>
            </a:r>
            <a:r>
              <a:rPr lang="en-US" sz="4800" b="1" dirty="0">
                <a:solidFill>
                  <a:srgbClr val="FFFFFF"/>
                </a:solidFill>
                <a:latin typeface="Libre Franklin"/>
                <a:ea typeface="Libre Franklin"/>
                <a:cs typeface="Libre Franklin"/>
                <a:sym typeface="Libre Franklin"/>
              </a:rPr>
              <a:t> Barriers</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2527524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pic>
        <p:nvPicPr>
          <p:cNvPr id="3" name="Picture 2" descr="Screenshot of accessibility training course showing examples of images and appropriate alt text.">
            <a:extLst>
              <a:ext uri="{FF2B5EF4-FFF2-40B4-BE49-F238E27FC236}">
                <a16:creationId xmlns:a16="http://schemas.microsoft.com/office/drawing/2014/main" id="{6109374C-18AA-3601-E1A8-563F4A6290E8}"/>
              </a:ext>
            </a:extLst>
          </p:cNvPr>
          <p:cNvPicPr>
            <a:picLocks noChangeAspect="1"/>
          </p:cNvPicPr>
          <p:nvPr/>
        </p:nvPicPr>
        <p:blipFill>
          <a:blip r:embed="rId4"/>
          <a:srcRect l="1180" t="668" r="2026"/>
          <a:stretch/>
        </p:blipFill>
        <p:spPr>
          <a:xfrm>
            <a:off x="4914745" y="563287"/>
            <a:ext cx="3017965" cy="2838273"/>
          </a:xfrm>
          <a:prstGeom prst="rect">
            <a:avLst/>
          </a:prstGeom>
          <a:ln>
            <a:solidFill>
              <a:schemeClr val="tx1"/>
            </a:solidFill>
          </a:ln>
        </p:spPr>
      </p:pic>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Training Materials</a:t>
            </a:r>
          </a:p>
        </p:txBody>
      </p:sp>
      <p:sp>
        <p:nvSpPr>
          <p:cNvPr id="112" name="Google Shape;112;p22"/>
          <p:cNvSpPr txBox="1"/>
          <p:nvPr/>
        </p:nvSpPr>
        <p:spPr>
          <a:xfrm>
            <a:off x="344074" y="1367500"/>
            <a:ext cx="4177525" cy="31683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Plan for new learners.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Aim for self-contained topics – can be adapted/added to later.</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Offer live sessions and recordings for those who can’t attend.</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Short, step-by-step written guides work well (esp. with screenshots).</a:t>
            </a:r>
            <a:endParaRPr dirty="0">
              <a:latin typeface="Libre Franklin"/>
              <a:ea typeface="Libre Franklin"/>
              <a:cs typeface="Libre Franklin"/>
              <a:sym typeface="Libre Franklin"/>
            </a:endParaRPr>
          </a:p>
        </p:txBody>
      </p:sp>
      <p:pic>
        <p:nvPicPr>
          <p:cNvPr id="2" name="Picture 1" descr="Slide from training on accessible data tables with parts of tables indicated in a diagram.">
            <a:extLst>
              <a:ext uri="{FF2B5EF4-FFF2-40B4-BE49-F238E27FC236}">
                <a16:creationId xmlns:a16="http://schemas.microsoft.com/office/drawing/2014/main" id="{DEF27272-B301-1561-1918-965D67153EBC}"/>
              </a:ext>
            </a:extLst>
          </p:cNvPr>
          <p:cNvPicPr>
            <a:picLocks noChangeAspect="1"/>
          </p:cNvPicPr>
          <p:nvPr/>
        </p:nvPicPr>
        <p:blipFill>
          <a:blip r:embed="rId5"/>
          <a:stretch>
            <a:fillRect/>
          </a:stretch>
        </p:blipFill>
        <p:spPr>
          <a:xfrm>
            <a:off x="5313770" y="2697425"/>
            <a:ext cx="3493605" cy="1960825"/>
          </a:xfrm>
          <a:prstGeom prst="rect">
            <a:avLst/>
          </a:prstGeom>
          <a:ln>
            <a:solidFill>
              <a:schemeClr val="tx1"/>
            </a:solidFill>
          </a:ln>
        </p:spPr>
      </p:pic>
    </p:spTree>
    <p:extLst>
      <p:ext uri="{BB962C8B-B14F-4D97-AF65-F5344CB8AC3E}">
        <p14:creationId xmlns:p14="http://schemas.microsoft.com/office/powerpoint/2010/main" val="3756138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Advocacy &amp; Procurement</a:t>
            </a:r>
          </a:p>
        </p:txBody>
      </p:sp>
      <p:sp>
        <p:nvSpPr>
          <p:cNvPr id="112" name="Google Shape;112;p22"/>
          <p:cNvSpPr txBox="1"/>
          <p:nvPr/>
        </p:nvSpPr>
        <p:spPr>
          <a:xfrm>
            <a:off x="344075" y="1155960"/>
            <a:ext cx="4818326" cy="3168300"/>
          </a:xfrm>
          <a:prstGeom prst="rect">
            <a:avLst/>
          </a:prstGeom>
          <a:noFill/>
          <a:ln>
            <a:noFill/>
          </a:ln>
        </p:spPr>
        <p:txBody>
          <a:bodyPr spcFirstLastPara="1" wrap="square" lIns="91425" tIns="91425" rIns="91425" bIns="91425" anchor="t" anchorCtr="0">
            <a:noAutofit/>
          </a:bodyPr>
          <a:lstStyle/>
          <a:p>
            <a:pPr lvl="0" algn="l" rtl="0">
              <a:lnSpc>
                <a:spcPct val="115000"/>
              </a:lnSpc>
              <a:spcBef>
                <a:spcPts val="0"/>
              </a:spcBef>
              <a:spcAft>
                <a:spcPts val="0"/>
              </a:spcAft>
            </a:pPr>
            <a:r>
              <a:rPr lang="en-US" sz="1800" b="1" dirty="0">
                <a:latin typeface="Libre Franklin"/>
                <a:ea typeface="Libre Franklin"/>
                <a:cs typeface="Libre Franklin"/>
                <a:sym typeface="Libre Franklin"/>
              </a:rPr>
              <a:t>Bring accessibility into the conversation.</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Ask vendors about their tool accessibility and limitations.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If you can, choose new tools and databases that are accessible.</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Look for workarounds, but also communicate barriers.</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Look for opportunities to collect data on: file issues, hours spent, potential impact</a:t>
            </a:r>
            <a:endParaRPr dirty="0">
              <a:latin typeface="Libre Franklin"/>
              <a:ea typeface="Libre Franklin"/>
              <a:cs typeface="Libre Franklin"/>
              <a:sym typeface="Libre Franklin"/>
            </a:endParaRPr>
          </a:p>
        </p:txBody>
      </p:sp>
      <p:pic>
        <p:nvPicPr>
          <p:cNvPr id="5" name="Picture 4" descr="A person standing next to a cart full of boxes checking items off a list.">
            <a:extLst>
              <a:ext uri="{FF2B5EF4-FFF2-40B4-BE49-F238E27FC236}">
                <a16:creationId xmlns:a16="http://schemas.microsoft.com/office/drawing/2014/main" id="{EE1BE446-EFDE-3217-F3A2-7A18CCB23E27}"/>
              </a:ext>
            </a:extLst>
          </p:cNvPr>
          <p:cNvPicPr>
            <a:picLocks noChangeAspect="1"/>
          </p:cNvPicPr>
          <p:nvPr/>
        </p:nvPicPr>
        <p:blipFill>
          <a:blip r:embed="rId4"/>
          <a:stretch>
            <a:fillRect/>
          </a:stretch>
        </p:blipFill>
        <p:spPr>
          <a:xfrm>
            <a:off x="5054548" y="1651200"/>
            <a:ext cx="3911081" cy="3168300"/>
          </a:xfrm>
          <a:prstGeom prst="rect">
            <a:avLst/>
          </a:prstGeom>
        </p:spPr>
      </p:pic>
    </p:spTree>
    <p:extLst>
      <p:ext uri="{BB962C8B-B14F-4D97-AF65-F5344CB8AC3E}">
        <p14:creationId xmlns:p14="http://schemas.microsoft.com/office/powerpoint/2010/main" val="770385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grpSp>
        <p:nvGrpSpPr>
          <p:cNvPr id="17" name="Group 16">
            <a:extLst>
              <a:ext uri="{FF2B5EF4-FFF2-40B4-BE49-F238E27FC236}">
                <a16:creationId xmlns:a16="http://schemas.microsoft.com/office/drawing/2014/main" id="{D9D7F8BB-64AC-2010-2011-A8B83931306B}"/>
              </a:ext>
              <a:ext uri="{C183D7F6-B498-43B3-948B-1728B52AA6E4}">
                <adec:decorative xmlns:adec="http://schemas.microsoft.com/office/drawing/2017/decorative" val="1"/>
              </a:ext>
            </a:extLst>
          </p:cNvPr>
          <p:cNvGrpSpPr/>
          <p:nvPr/>
        </p:nvGrpSpPr>
        <p:grpSpPr>
          <a:xfrm>
            <a:off x="3153710" y="1467136"/>
            <a:ext cx="2545805" cy="2547701"/>
            <a:chOff x="5557962" y="1591466"/>
            <a:chExt cx="2141537" cy="2143132"/>
          </a:xfrm>
        </p:grpSpPr>
        <p:sp>
          <p:nvSpPr>
            <p:cNvPr id="8" name="Oval 7">
              <a:extLst>
                <a:ext uri="{FF2B5EF4-FFF2-40B4-BE49-F238E27FC236}">
                  <a16:creationId xmlns:a16="http://schemas.microsoft.com/office/drawing/2014/main" id="{71C52C8C-4960-0BF2-E860-E23C138179F0}"/>
                </a:ext>
                <a:ext uri="{C183D7F6-B498-43B3-948B-1728B52AA6E4}">
                  <adec:decorative xmlns:adec="http://schemas.microsoft.com/office/drawing/2017/decorative" val="1"/>
                </a:ext>
              </a:extLst>
            </p:cNvPr>
            <p:cNvSpPr/>
            <p:nvPr/>
          </p:nvSpPr>
          <p:spPr>
            <a:xfrm>
              <a:off x="5995283" y="2036765"/>
              <a:ext cx="1326452" cy="1326452"/>
            </a:xfrm>
            <a:prstGeom prst="ellipse">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0C1BC9-5CB3-7844-F799-1A2AE0519BFA}"/>
                </a:ext>
              </a:extLst>
            </p:cNvPr>
            <p:cNvGrpSpPr/>
            <p:nvPr/>
          </p:nvGrpSpPr>
          <p:grpSpPr>
            <a:xfrm>
              <a:off x="5557962" y="1591466"/>
              <a:ext cx="2141537" cy="2143132"/>
              <a:chOff x="5629013" y="1100424"/>
              <a:chExt cx="2769764" cy="2771828"/>
            </a:xfrm>
          </p:grpSpPr>
          <p:sp>
            <p:nvSpPr>
              <p:cNvPr id="2" name="Block Arc 1">
                <a:extLst>
                  <a:ext uri="{FF2B5EF4-FFF2-40B4-BE49-F238E27FC236}">
                    <a16:creationId xmlns:a16="http://schemas.microsoft.com/office/drawing/2014/main" id="{50AA5B90-8553-F5AA-09E2-34D4865CE842}"/>
                  </a:ext>
                  <a:ext uri="{C183D7F6-B498-43B3-948B-1728B52AA6E4}">
                    <adec:decorative xmlns:adec="http://schemas.microsoft.com/office/drawing/2017/decorative" val="1"/>
                  </a:ext>
                </a:extLst>
              </p:cNvPr>
              <p:cNvSpPr/>
              <p:nvPr/>
            </p:nvSpPr>
            <p:spPr>
              <a:xfrm>
                <a:off x="5629013" y="1100424"/>
                <a:ext cx="2684477" cy="2684477"/>
              </a:xfrm>
              <a:prstGeom prst="blockArc">
                <a:avLst>
                  <a:gd name="adj1" fmla="val 10867269"/>
                  <a:gd name="adj2" fmla="val 16155807"/>
                  <a:gd name="adj3" fmla="val 27400"/>
                </a:avLst>
              </a:prstGeom>
              <a:solidFill>
                <a:srgbClr val="004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Block Arc 3">
                <a:extLst>
                  <a:ext uri="{FF2B5EF4-FFF2-40B4-BE49-F238E27FC236}">
                    <a16:creationId xmlns:a16="http://schemas.microsoft.com/office/drawing/2014/main" id="{4840F264-F064-2501-9022-AC79A1B7FED5}"/>
                  </a:ext>
                  <a:ext uri="{C183D7F6-B498-43B3-948B-1728B52AA6E4}">
                    <adec:decorative xmlns:adec="http://schemas.microsoft.com/office/drawing/2017/decorative" val="1"/>
                  </a:ext>
                </a:extLst>
              </p:cNvPr>
              <p:cNvSpPr/>
              <p:nvPr/>
            </p:nvSpPr>
            <p:spPr>
              <a:xfrm rot="16200000">
                <a:off x="5629013" y="1187774"/>
                <a:ext cx="2684478" cy="2684477"/>
              </a:xfrm>
              <a:prstGeom prst="blockArc">
                <a:avLst>
                  <a:gd name="adj1" fmla="val 10777128"/>
                  <a:gd name="adj2" fmla="val 16254645"/>
                  <a:gd name="adj3" fmla="val 27236"/>
                </a:avLst>
              </a:prstGeom>
              <a:solidFill>
                <a:srgbClr val="0038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Block Arc 4">
                <a:extLst>
                  <a:ext uri="{FF2B5EF4-FFF2-40B4-BE49-F238E27FC236}">
                    <a16:creationId xmlns:a16="http://schemas.microsoft.com/office/drawing/2014/main" id="{23DA75A9-7F2C-4414-8752-2453607B8200}"/>
                  </a:ext>
                  <a:ext uri="{C183D7F6-B498-43B3-948B-1728B52AA6E4}">
                    <adec:decorative xmlns:adec="http://schemas.microsoft.com/office/drawing/2017/decorative" val="1"/>
                  </a:ext>
                </a:extLst>
              </p:cNvPr>
              <p:cNvSpPr/>
              <p:nvPr/>
            </p:nvSpPr>
            <p:spPr>
              <a:xfrm rot="5400000">
                <a:off x="5714299" y="1100425"/>
                <a:ext cx="2684477" cy="2684477"/>
              </a:xfrm>
              <a:prstGeom prst="blockArc">
                <a:avLst>
                  <a:gd name="adj1" fmla="val 10800000"/>
                  <a:gd name="adj2" fmla="val 16180755"/>
                  <a:gd name="adj3" fmla="val 27239"/>
                </a:avLst>
              </a:prstGeom>
              <a:solidFill>
                <a:srgbClr val="328B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lock Arc 5">
                <a:extLst>
                  <a:ext uri="{FF2B5EF4-FFF2-40B4-BE49-F238E27FC236}">
                    <a16:creationId xmlns:a16="http://schemas.microsoft.com/office/drawing/2014/main" id="{8C647784-6FE5-15AF-D1D7-CF4AD37FE43E}"/>
                  </a:ext>
                  <a:ext uri="{C183D7F6-B498-43B3-948B-1728B52AA6E4}">
                    <adec:decorative xmlns:adec="http://schemas.microsoft.com/office/drawing/2017/decorative" val="1"/>
                  </a:ext>
                </a:extLst>
              </p:cNvPr>
              <p:cNvSpPr/>
              <p:nvPr/>
            </p:nvSpPr>
            <p:spPr>
              <a:xfrm flipH="1" flipV="1">
                <a:off x="5714300" y="1187774"/>
                <a:ext cx="2684477" cy="2684478"/>
              </a:xfrm>
              <a:prstGeom prst="blockArc">
                <a:avLst>
                  <a:gd name="adj1" fmla="val 10800000"/>
                  <a:gd name="adj2" fmla="val 16131993"/>
                  <a:gd name="adj3" fmla="val 27071"/>
                </a:avLst>
              </a:prstGeom>
              <a:solidFill>
                <a:srgbClr val="63B1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51" name="Picture 50">
            <a:extLst>
              <a:ext uri="{FF2B5EF4-FFF2-40B4-BE49-F238E27FC236}">
                <a16:creationId xmlns:a16="http://schemas.microsoft.com/office/drawing/2014/main" id="{FD769A9A-9BE2-35CD-4546-1F713A2D51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25944" y="3047073"/>
            <a:ext cx="627531" cy="627531"/>
          </a:xfrm>
          <a:prstGeom prst="rect">
            <a:avLst/>
          </a:prstGeom>
        </p:spPr>
      </p:pic>
      <p:pic>
        <p:nvPicPr>
          <p:cNvPr id="53" name="Picture 52">
            <a:extLst>
              <a:ext uri="{FF2B5EF4-FFF2-40B4-BE49-F238E27FC236}">
                <a16:creationId xmlns:a16="http://schemas.microsoft.com/office/drawing/2014/main" id="{E4B65CD2-4193-3B38-6FD3-5274D857E40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430816">
            <a:off x="4823138" y="1785894"/>
            <a:ext cx="607836" cy="607836"/>
          </a:xfrm>
          <a:prstGeom prst="rect">
            <a:avLst/>
          </a:prstGeom>
        </p:spPr>
      </p:pic>
      <p:pic>
        <p:nvPicPr>
          <p:cNvPr id="59" name="Picture 58">
            <a:extLst>
              <a:ext uri="{FF2B5EF4-FFF2-40B4-BE49-F238E27FC236}">
                <a16:creationId xmlns:a16="http://schemas.microsoft.com/office/drawing/2014/main" id="{07DB485C-A834-08E9-C391-FF1F8F847FB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03116" y="1820831"/>
            <a:ext cx="424385" cy="514681"/>
          </a:xfrm>
          <a:prstGeom prst="rect">
            <a:avLst/>
          </a:prstGeom>
        </p:spPr>
      </p:pic>
      <p:pic>
        <p:nvPicPr>
          <p:cNvPr id="61" name="Picture 60">
            <a:extLst>
              <a:ext uri="{FF2B5EF4-FFF2-40B4-BE49-F238E27FC236}">
                <a16:creationId xmlns:a16="http://schemas.microsoft.com/office/drawing/2014/main" id="{6A986306-A4E3-A897-AB66-90F61280142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75388" y="3065328"/>
            <a:ext cx="551591" cy="563239"/>
          </a:xfrm>
          <a:prstGeom prst="rect">
            <a:avLst/>
          </a:prstGeom>
        </p:spPr>
      </p:pic>
      <p:sp>
        <p:nvSpPr>
          <p:cNvPr id="21" name="Callout: Line with Accent Bar 20" descr="Teaching &amp; Learning Technologies provide training and documentation.">
            <a:extLst>
              <a:ext uri="{FF2B5EF4-FFF2-40B4-BE49-F238E27FC236}">
                <a16:creationId xmlns:a16="http://schemas.microsoft.com/office/drawing/2014/main" id="{057EC6A8-6A6D-583C-B106-BD5B4708D3F6}"/>
              </a:ext>
            </a:extLst>
          </p:cNvPr>
          <p:cNvSpPr/>
          <p:nvPr/>
        </p:nvSpPr>
        <p:spPr>
          <a:xfrm>
            <a:off x="482138" y="3741215"/>
            <a:ext cx="2671571" cy="746100"/>
          </a:xfrm>
          <a:prstGeom prst="accentCallout1">
            <a:avLst>
              <a:gd name="adj1" fmla="val 26654"/>
              <a:gd name="adj2" fmla="val 83664"/>
              <a:gd name="adj3" fmla="val -14990"/>
              <a:gd name="adj4" fmla="val 105002"/>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rPr>
              <a:t>Teaching &amp; Learning Technologies</a:t>
            </a:r>
          </a:p>
          <a:p>
            <a:r>
              <a:rPr lang="en-US" dirty="0">
                <a:solidFill>
                  <a:schemeClr val="tx1"/>
                </a:solidFill>
              </a:rPr>
              <a:t>Training &amp; documentation</a:t>
            </a:r>
          </a:p>
        </p:txBody>
      </p:sp>
      <p:sp>
        <p:nvSpPr>
          <p:cNvPr id="19" name="Callout: Line with Accent Bar 18" descr="Instructional designers in TLT and other programs implement accessible solutions and promote library resources.">
            <a:extLst>
              <a:ext uri="{FF2B5EF4-FFF2-40B4-BE49-F238E27FC236}">
                <a16:creationId xmlns:a16="http://schemas.microsoft.com/office/drawing/2014/main" id="{1A13C3E3-0848-0476-A8DC-C489E74C9AB6}"/>
              </a:ext>
            </a:extLst>
          </p:cNvPr>
          <p:cNvSpPr/>
          <p:nvPr/>
        </p:nvSpPr>
        <p:spPr>
          <a:xfrm>
            <a:off x="5986388" y="3628567"/>
            <a:ext cx="2846899" cy="907096"/>
          </a:xfrm>
          <a:prstGeom prst="accentCallout1">
            <a:avLst>
              <a:gd name="adj1" fmla="val 33947"/>
              <a:gd name="adj2" fmla="val -1351"/>
              <a:gd name="adj3" fmla="val -838"/>
              <a:gd name="adj4" fmla="val -16492"/>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rPr>
              <a:t>Instructional Designers </a:t>
            </a:r>
          </a:p>
          <a:p>
            <a:r>
              <a:rPr lang="en-US" b="1" dirty="0">
                <a:solidFill>
                  <a:schemeClr val="tx1"/>
                </a:solidFill>
              </a:rPr>
              <a:t>(TLT &amp; Per Program)</a:t>
            </a:r>
          </a:p>
          <a:p>
            <a:r>
              <a:rPr lang="en-US" dirty="0">
                <a:solidFill>
                  <a:schemeClr val="tx1"/>
                </a:solidFill>
              </a:rPr>
              <a:t>Implement solutions &amp; promote library resources</a:t>
            </a:r>
          </a:p>
        </p:txBody>
      </p:sp>
      <p:sp>
        <p:nvSpPr>
          <p:cNvPr id="18" name="Callout: Line with Accent Bar 17" descr="Accessibility experts provide workflows and best practices.">
            <a:extLst>
              <a:ext uri="{FF2B5EF4-FFF2-40B4-BE49-F238E27FC236}">
                <a16:creationId xmlns:a16="http://schemas.microsoft.com/office/drawing/2014/main" id="{031A603A-FD69-DD40-00C3-FFAC19545F17}"/>
              </a:ext>
            </a:extLst>
          </p:cNvPr>
          <p:cNvSpPr/>
          <p:nvPr/>
        </p:nvSpPr>
        <p:spPr>
          <a:xfrm>
            <a:off x="5986388" y="1343069"/>
            <a:ext cx="2573616" cy="742175"/>
          </a:xfrm>
          <a:prstGeom prst="accentCallout1">
            <a:avLst>
              <a:gd name="adj1" fmla="val 22513"/>
              <a:gd name="adj2" fmla="val -609"/>
              <a:gd name="adj3" fmla="val 55648"/>
              <a:gd name="adj4" fmla="val -2134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rPr>
              <a:t>Accessibility Experts</a:t>
            </a:r>
          </a:p>
          <a:p>
            <a:r>
              <a:rPr lang="en-US" dirty="0">
                <a:solidFill>
                  <a:schemeClr val="tx1"/>
                </a:solidFill>
              </a:rPr>
              <a:t>Workflows &amp; best practices</a:t>
            </a:r>
          </a:p>
        </p:txBody>
      </p:sp>
      <p:sp>
        <p:nvSpPr>
          <p:cNvPr id="20" name="Callout: Line with Accent Bar 19" descr="Libraries provide systems knowledge and vendor relationships.">
            <a:extLst>
              <a:ext uri="{FF2B5EF4-FFF2-40B4-BE49-F238E27FC236}">
                <a16:creationId xmlns:a16="http://schemas.microsoft.com/office/drawing/2014/main" id="{D1400DB6-AE7E-B816-CE8C-DE16845086F9}"/>
              </a:ext>
            </a:extLst>
          </p:cNvPr>
          <p:cNvSpPr/>
          <p:nvPr/>
        </p:nvSpPr>
        <p:spPr>
          <a:xfrm>
            <a:off x="739646" y="1402285"/>
            <a:ext cx="2321985" cy="746100"/>
          </a:xfrm>
          <a:prstGeom prst="accentCallout1">
            <a:avLst>
              <a:gd name="adj1" fmla="val 26654"/>
              <a:gd name="adj2" fmla="val 83664"/>
              <a:gd name="adj3" fmla="val 59611"/>
              <a:gd name="adj4" fmla="val 108934"/>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rPr>
              <a:t>Libraries</a:t>
            </a:r>
          </a:p>
          <a:p>
            <a:r>
              <a:rPr lang="en-US" dirty="0">
                <a:solidFill>
                  <a:schemeClr val="tx1"/>
                </a:solidFill>
              </a:rPr>
              <a:t>Systems knowledge &amp; vendor relationships</a:t>
            </a:r>
          </a:p>
        </p:txBody>
      </p:sp>
      <p:grpSp>
        <p:nvGrpSpPr>
          <p:cNvPr id="62" name="Group 61" descr="Result of collaboration is accessible documents.">
            <a:extLst>
              <a:ext uri="{FF2B5EF4-FFF2-40B4-BE49-F238E27FC236}">
                <a16:creationId xmlns:a16="http://schemas.microsoft.com/office/drawing/2014/main" id="{D860CCFC-23A2-7BA4-7119-A82A3E46FDDF}"/>
              </a:ext>
            </a:extLst>
          </p:cNvPr>
          <p:cNvGrpSpPr/>
          <p:nvPr/>
        </p:nvGrpSpPr>
        <p:grpSpPr>
          <a:xfrm>
            <a:off x="3998569" y="2279262"/>
            <a:ext cx="827375" cy="926299"/>
            <a:chOff x="4044275" y="2334062"/>
            <a:chExt cx="745627" cy="834777"/>
          </a:xfrm>
        </p:grpSpPr>
        <p:pic>
          <p:nvPicPr>
            <p:cNvPr id="31" name="Picture 30">
              <a:extLst>
                <a:ext uri="{FF2B5EF4-FFF2-40B4-BE49-F238E27FC236}">
                  <a16:creationId xmlns:a16="http://schemas.microsoft.com/office/drawing/2014/main" id="{26864FCE-9F2D-D827-5EA9-8C981EB82B4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044275" y="2334062"/>
              <a:ext cx="553595" cy="724340"/>
            </a:xfrm>
            <a:prstGeom prst="rect">
              <a:avLst/>
            </a:prstGeom>
          </p:spPr>
        </p:pic>
        <p:pic>
          <p:nvPicPr>
            <p:cNvPr id="49" name="Picture 48">
              <a:extLst>
                <a:ext uri="{FF2B5EF4-FFF2-40B4-BE49-F238E27FC236}">
                  <a16:creationId xmlns:a16="http://schemas.microsoft.com/office/drawing/2014/main" id="{654F0902-682E-EEFA-A529-09E7E0E75CC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285491" y="2664428"/>
              <a:ext cx="504411" cy="504411"/>
            </a:xfrm>
            <a:prstGeom prst="rect">
              <a:avLst/>
            </a:prstGeom>
          </p:spPr>
        </p:pic>
      </p:grpSp>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Building Relationships</a:t>
            </a:r>
          </a:p>
        </p:txBody>
      </p:sp>
    </p:spTree>
    <p:extLst>
      <p:ext uri="{BB962C8B-B14F-4D97-AF65-F5344CB8AC3E}">
        <p14:creationId xmlns:p14="http://schemas.microsoft.com/office/powerpoint/2010/main" val="3895426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Tips for Building Relationships</a:t>
            </a:r>
          </a:p>
        </p:txBody>
      </p:sp>
      <p:sp>
        <p:nvSpPr>
          <p:cNvPr id="112" name="Google Shape;112;p22"/>
          <p:cNvSpPr txBox="1"/>
          <p:nvPr/>
        </p:nvSpPr>
        <p:spPr>
          <a:xfrm>
            <a:off x="344074" y="1367500"/>
            <a:ext cx="4465526" cy="3168300"/>
          </a:xfrm>
          <a:prstGeom prst="rect">
            <a:avLst/>
          </a:prstGeom>
          <a:noFill/>
          <a:ln>
            <a:noFill/>
          </a:ln>
        </p:spPr>
        <p:txBody>
          <a:bodyPr spcFirstLastPara="1" wrap="square" lIns="91425" tIns="91425" rIns="91425" bIns="91425" anchor="t" anchorCtr="0">
            <a:noAutofit/>
          </a:bodyPr>
          <a:lstStyle/>
          <a:p>
            <a:pPr marL="285750" indent="-285750">
              <a:lnSpc>
                <a:spcPct val="115000"/>
              </a:lnSpc>
              <a:spcBef>
                <a:spcPts val="1000"/>
              </a:spcBef>
              <a:buFont typeface="Arial" panose="020B0604020202020204" pitchFamily="34" charset="0"/>
              <a:buChar char="•"/>
            </a:pPr>
            <a:r>
              <a:rPr lang="en-US" sz="1800" dirty="0">
                <a:latin typeface="Libre Franklin"/>
                <a:ea typeface="Libre Franklin"/>
                <a:cs typeface="Libre Franklin"/>
                <a:sym typeface="Libre Franklin"/>
              </a:rPr>
              <a:t>Start small! Little steps matter.</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Look for opportunities to save time, resources, energy for everyone.</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Seek to understand each others’ perspectives and the overall system.</a:t>
            </a:r>
          </a:p>
          <a:p>
            <a:pPr marL="285750" lvl="0" indent="-285750" algn="l" rtl="0">
              <a:lnSpc>
                <a:spcPct val="115000"/>
              </a:lnSpc>
              <a:spcBef>
                <a:spcPts val="0"/>
              </a:spcBef>
              <a:spcAft>
                <a:spcPts val="0"/>
              </a:spcAft>
              <a:buFont typeface="Arial" panose="020B0604020202020204" pitchFamily="34" charset="0"/>
              <a:buChar char="•"/>
            </a:pPr>
            <a:endParaRPr dirty="0">
              <a:latin typeface="Libre Franklin"/>
              <a:ea typeface="Libre Franklin"/>
              <a:cs typeface="Libre Franklin"/>
              <a:sym typeface="Libre Franklin"/>
            </a:endParaRPr>
          </a:p>
        </p:txBody>
      </p:sp>
      <p:pic>
        <p:nvPicPr>
          <p:cNvPr id="5" name="Picture 4" descr="A group of people sitting at a table and talking.">
            <a:extLst>
              <a:ext uri="{FF2B5EF4-FFF2-40B4-BE49-F238E27FC236}">
                <a16:creationId xmlns:a16="http://schemas.microsoft.com/office/drawing/2014/main" id="{AC61ED46-0EB8-2ACB-CD79-1C092D271C61}"/>
              </a:ext>
            </a:extLst>
          </p:cNvPr>
          <p:cNvPicPr>
            <a:picLocks noChangeAspect="1"/>
          </p:cNvPicPr>
          <p:nvPr/>
        </p:nvPicPr>
        <p:blipFill>
          <a:blip r:embed="rId4"/>
          <a:srcRect l="1147" t="11898" r="1566" b="9152"/>
          <a:stretch/>
        </p:blipFill>
        <p:spPr>
          <a:xfrm>
            <a:off x="4962326" y="1421546"/>
            <a:ext cx="3837600" cy="3114254"/>
          </a:xfrm>
          <a:prstGeom prst="rect">
            <a:avLst/>
          </a:prstGeom>
        </p:spPr>
      </p:pic>
    </p:spTree>
    <p:extLst>
      <p:ext uri="{BB962C8B-B14F-4D97-AF65-F5344CB8AC3E}">
        <p14:creationId xmlns:p14="http://schemas.microsoft.com/office/powerpoint/2010/main" val="97230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Agenda</a:t>
            </a:r>
          </a:p>
        </p:txBody>
      </p:sp>
      <p:sp>
        <p:nvSpPr>
          <p:cNvPr id="5" name="Google Shape;71;g318f458dfff_0_25">
            <a:extLst>
              <a:ext uri="{FF2B5EF4-FFF2-40B4-BE49-F238E27FC236}">
                <a16:creationId xmlns:a16="http://schemas.microsoft.com/office/drawing/2014/main" id="{A51781BA-D548-07B4-1A1D-42E45242006E}"/>
              </a:ext>
            </a:extLst>
          </p:cNvPr>
          <p:cNvSpPr txBox="1"/>
          <p:nvPr/>
        </p:nvSpPr>
        <p:spPr>
          <a:xfrm>
            <a:off x="344075" y="1367500"/>
            <a:ext cx="3716100" cy="25017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mj-lt"/>
              <a:buAutoNum type="arabicPeriod"/>
            </a:pPr>
            <a:r>
              <a:rPr lang="en-US" sz="1800" dirty="0">
                <a:solidFill>
                  <a:schemeClr val="dk1"/>
                </a:solidFill>
                <a:latin typeface="Libre Franklin"/>
                <a:ea typeface="Libre Franklin"/>
                <a:cs typeface="Libre Franklin"/>
                <a:sym typeface="Libre Franklin"/>
              </a:rPr>
              <a:t>Project Overview</a:t>
            </a:r>
          </a:p>
          <a:p>
            <a:pPr marL="457200" marR="0" lvl="0" indent="-342900" algn="l" rtl="0">
              <a:lnSpc>
                <a:spcPct val="150000"/>
              </a:lnSpc>
              <a:spcBef>
                <a:spcPts val="0"/>
              </a:spcBef>
              <a:spcAft>
                <a:spcPts val="0"/>
              </a:spcAft>
              <a:buClr>
                <a:schemeClr val="dk1"/>
              </a:buClr>
              <a:buSzPts val="1800"/>
              <a:buFont typeface="+mj-lt"/>
              <a:buAutoNum type="arabicPeriod"/>
            </a:pPr>
            <a:r>
              <a:rPr lang="en-US" sz="1800" dirty="0">
                <a:solidFill>
                  <a:schemeClr val="dk1"/>
                </a:solidFill>
                <a:latin typeface="Libre Franklin"/>
                <a:ea typeface="Libre Franklin"/>
                <a:cs typeface="Libre Franklin"/>
                <a:sym typeface="Libre Franklin"/>
              </a:rPr>
              <a:t>The IU Library System</a:t>
            </a:r>
          </a:p>
          <a:p>
            <a:pPr marL="457200" marR="0" lvl="0" indent="-342900" algn="l" rtl="0">
              <a:lnSpc>
                <a:spcPct val="150000"/>
              </a:lnSpc>
              <a:spcBef>
                <a:spcPts val="0"/>
              </a:spcBef>
              <a:spcAft>
                <a:spcPts val="0"/>
              </a:spcAft>
              <a:buClr>
                <a:schemeClr val="dk1"/>
              </a:buClr>
              <a:buSzPts val="1800"/>
              <a:buFont typeface="+mj-lt"/>
              <a:buAutoNum type="arabicPeriod"/>
            </a:pPr>
            <a:r>
              <a:rPr lang="en-US" sz="1800" dirty="0">
                <a:solidFill>
                  <a:schemeClr val="dk1"/>
                </a:solidFill>
                <a:latin typeface="Libre Franklin"/>
                <a:ea typeface="Libre Franklin"/>
                <a:cs typeface="Libre Franklin"/>
                <a:sym typeface="Libre Franklin"/>
              </a:rPr>
              <a:t>Problems Encountered</a:t>
            </a:r>
          </a:p>
          <a:p>
            <a:pPr marL="457200" marR="0" lvl="0" indent="-342900" algn="l" rtl="0">
              <a:lnSpc>
                <a:spcPct val="150000"/>
              </a:lnSpc>
              <a:spcBef>
                <a:spcPts val="0"/>
              </a:spcBef>
              <a:spcAft>
                <a:spcPts val="0"/>
              </a:spcAft>
              <a:buClr>
                <a:schemeClr val="dk1"/>
              </a:buClr>
              <a:buSzPts val="1800"/>
              <a:buFont typeface="+mj-lt"/>
              <a:buAutoNum type="arabicPeriod"/>
            </a:pPr>
            <a:r>
              <a:rPr lang="en-US" sz="1800" dirty="0">
                <a:solidFill>
                  <a:schemeClr val="dk1"/>
                </a:solidFill>
                <a:latin typeface="Libre Franklin"/>
                <a:ea typeface="Libre Franklin"/>
                <a:cs typeface="Libre Franklin"/>
                <a:sym typeface="Libre Franklin"/>
              </a:rPr>
              <a:t>Process Used</a:t>
            </a:r>
          </a:p>
          <a:p>
            <a:pPr marL="457200" marR="0" lvl="0" indent="-342900" algn="l" rtl="0">
              <a:lnSpc>
                <a:spcPct val="150000"/>
              </a:lnSpc>
              <a:spcBef>
                <a:spcPts val="0"/>
              </a:spcBef>
              <a:spcAft>
                <a:spcPts val="0"/>
              </a:spcAft>
              <a:buClr>
                <a:schemeClr val="dk1"/>
              </a:buClr>
              <a:buSzPts val="1800"/>
              <a:buFont typeface="+mj-lt"/>
              <a:buAutoNum type="arabicPeriod"/>
            </a:pPr>
            <a:r>
              <a:rPr lang="en-US" sz="1800" dirty="0">
                <a:solidFill>
                  <a:schemeClr val="dk1"/>
                </a:solidFill>
                <a:latin typeface="Libre Franklin"/>
                <a:ea typeface="Libre Franklin"/>
                <a:cs typeface="Libre Franklin"/>
                <a:sym typeface="Libre Franklin"/>
              </a:rPr>
              <a:t>The Library Linking Guide</a:t>
            </a:r>
          </a:p>
          <a:p>
            <a:pPr marL="457200" marR="0" lvl="0" indent="-342900" algn="l" rtl="0">
              <a:lnSpc>
                <a:spcPct val="150000"/>
              </a:lnSpc>
              <a:spcBef>
                <a:spcPts val="0"/>
              </a:spcBef>
              <a:spcAft>
                <a:spcPts val="0"/>
              </a:spcAft>
              <a:buClr>
                <a:schemeClr val="dk1"/>
              </a:buClr>
              <a:buSzPts val="1800"/>
              <a:buFont typeface="Libre Franklin"/>
              <a:buChar char="●"/>
            </a:pPr>
            <a:endParaRPr lang="en-US" sz="1800" dirty="0">
              <a:solidFill>
                <a:schemeClr val="dk1"/>
              </a:solidFill>
              <a:highlight>
                <a:srgbClr val="FFFF00"/>
              </a:highlight>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endParaRPr lang="en-US" sz="1800" dirty="0">
              <a:solidFill>
                <a:schemeClr val="dk1"/>
              </a:solidFill>
              <a:highlight>
                <a:srgbClr val="FFFF00"/>
              </a:highlight>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endParaRPr lang="en-US" sz="1800" dirty="0">
              <a:solidFill>
                <a:schemeClr val="dk1"/>
              </a:solidFill>
              <a:highlight>
                <a:srgbClr val="FFFF00"/>
              </a:highlight>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endParaRPr sz="1800" dirty="0">
              <a:solidFill>
                <a:schemeClr val="dk1"/>
              </a:solidFill>
              <a:highlight>
                <a:srgbClr val="FFFF00"/>
              </a:highlight>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0000"/>
              </a:solidFill>
              <a:latin typeface="Libre Franklin"/>
              <a:ea typeface="Libre Franklin"/>
              <a:cs typeface="Libre Franklin"/>
              <a:sym typeface="Libre Franklin"/>
            </a:endParaRPr>
          </a:p>
        </p:txBody>
      </p:sp>
      <p:sp>
        <p:nvSpPr>
          <p:cNvPr id="3" name="Google Shape;71;g318f458dfff_0_25">
            <a:extLst>
              <a:ext uri="{FF2B5EF4-FFF2-40B4-BE49-F238E27FC236}">
                <a16:creationId xmlns:a16="http://schemas.microsoft.com/office/drawing/2014/main" id="{6ECE0D45-41D0-EA45-FF58-DB012F54C8DF}"/>
              </a:ext>
            </a:extLst>
          </p:cNvPr>
          <p:cNvSpPr txBox="1"/>
          <p:nvPr/>
        </p:nvSpPr>
        <p:spPr>
          <a:xfrm>
            <a:off x="4288818" y="1367499"/>
            <a:ext cx="3716100" cy="25017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mj-lt"/>
              <a:buAutoNum type="arabicPeriod" startAt="6"/>
            </a:pPr>
            <a:r>
              <a:rPr lang="en-US" sz="1800" dirty="0">
                <a:solidFill>
                  <a:schemeClr val="dk1"/>
                </a:solidFill>
                <a:latin typeface="Libre Franklin"/>
                <a:ea typeface="Libre Franklin"/>
                <a:cs typeface="Libre Franklin"/>
                <a:sym typeface="Libre Franklin"/>
              </a:rPr>
              <a:t>Project Results</a:t>
            </a:r>
          </a:p>
          <a:p>
            <a:pPr marL="457200" marR="0" lvl="0" indent="-342900" algn="l" rtl="0">
              <a:lnSpc>
                <a:spcPct val="150000"/>
              </a:lnSpc>
              <a:spcBef>
                <a:spcPts val="0"/>
              </a:spcBef>
              <a:spcAft>
                <a:spcPts val="0"/>
              </a:spcAft>
              <a:buClr>
                <a:schemeClr val="dk1"/>
              </a:buClr>
              <a:buSzPts val="1800"/>
              <a:buFont typeface="+mj-lt"/>
              <a:buAutoNum type="arabicPeriod" startAt="6"/>
            </a:pPr>
            <a:r>
              <a:rPr lang="en-US" sz="1800" dirty="0">
                <a:solidFill>
                  <a:schemeClr val="dk1"/>
                </a:solidFill>
                <a:latin typeface="Libre Franklin"/>
                <a:ea typeface="Libre Franklin"/>
                <a:cs typeface="Libre Franklin"/>
                <a:sym typeface="Libre Franklin"/>
              </a:rPr>
              <a:t>Reducing Barriers</a:t>
            </a:r>
          </a:p>
          <a:p>
            <a:pPr marL="457200" marR="0" lvl="0" indent="-342900" algn="l" rtl="0">
              <a:lnSpc>
                <a:spcPct val="150000"/>
              </a:lnSpc>
              <a:spcBef>
                <a:spcPts val="0"/>
              </a:spcBef>
              <a:spcAft>
                <a:spcPts val="0"/>
              </a:spcAft>
              <a:buClr>
                <a:schemeClr val="dk1"/>
              </a:buClr>
              <a:buSzPts val="1800"/>
              <a:buFont typeface="+mj-lt"/>
              <a:buAutoNum type="arabicPeriod" startAt="6"/>
            </a:pPr>
            <a:r>
              <a:rPr lang="en-US" sz="1800" dirty="0">
                <a:solidFill>
                  <a:schemeClr val="dk1"/>
                </a:solidFill>
                <a:latin typeface="Libre Franklin"/>
                <a:ea typeface="Libre Franklin"/>
                <a:cs typeface="Libre Franklin"/>
                <a:sym typeface="Libre Franklin"/>
              </a:rPr>
              <a:t>Takeaways</a:t>
            </a:r>
          </a:p>
          <a:p>
            <a:pPr marL="457200" marR="0" lvl="0" indent="-342900" algn="l" rtl="0">
              <a:lnSpc>
                <a:spcPct val="150000"/>
              </a:lnSpc>
              <a:spcBef>
                <a:spcPts val="0"/>
              </a:spcBef>
              <a:spcAft>
                <a:spcPts val="0"/>
              </a:spcAft>
              <a:buClr>
                <a:schemeClr val="dk1"/>
              </a:buClr>
              <a:buSzPts val="1800"/>
              <a:buFont typeface="+mj-lt"/>
              <a:buAutoNum type="arabicPeriod" startAt="6"/>
            </a:pPr>
            <a:r>
              <a:rPr lang="en-US" sz="1800" dirty="0">
                <a:solidFill>
                  <a:schemeClr val="dk1"/>
                </a:solidFill>
                <a:latin typeface="Libre Franklin"/>
                <a:ea typeface="Libre Franklin"/>
                <a:cs typeface="Libre Franklin"/>
                <a:sym typeface="Libre Franklin"/>
              </a:rPr>
              <a:t>More Resources</a:t>
            </a:r>
            <a:endParaRPr sz="1800" dirty="0">
              <a:solidFill>
                <a:schemeClr val="dk1"/>
              </a:solidFill>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574216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619700" y="2171231"/>
            <a:ext cx="5904600" cy="80103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Takeaways</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2203951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Tips: Identifying Barriers</a:t>
            </a:r>
          </a:p>
        </p:txBody>
      </p:sp>
      <p:sp>
        <p:nvSpPr>
          <p:cNvPr id="112" name="Google Shape;112;p22"/>
          <p:cNvSpPr txBox="1"/>
          <p:nvPr/>
        </p:nvSpPr>
        <p:spPr>
          <a:xfrm>
            <a:off x="344075" y="1367500"/>
            <a:ext cx="4868725" cy="3168300"/>
          </a:xfrm>
          <a:prstGeom prst="rect">
            <a:avLst/>
          </a:prstGeom>
          <a:noFill/>
          <a:ln>
            <a:noFill/>
          </a:ln>
        </p:spPr>
        <p:txBody>
          <a:bodyPr spcFirstLastPara="1" wrap="square" lIns="91425" tIns="91425" rIns="91425" bIns="91425" anchor="t" anchorCtr="0">
            <a:noAutofit/>
          </a:bodyPr>
          <a:lstStyle/>
          <a:p>
            <a:pPr marL="285750" lvl="0" indent="-285750" algn="l" rtl="0">
              <a:lnSpc>
                <a:spcPct val="115000"/>
              </a:lnSpc>
              <a:spcBef>
                <a:spcPts val="1000"/>
              </a:spcBef>
              <a:spcAft>
                <a:spcPts val="0"/>
              </a:spcAft>
              <a:buFont typeface="Arial" panose="020B0604020202020204" pitchFamily="34" charset="0"/>
              <a:buChar char="•"/>
            </a:pPr>
            <a:r>
              <a:rPr lang="en-US" sz="1800" b="1" dirty="0">
                <a:latin typeface="Libre Franklin"/>
                <a:ea typeface="Libre Franklin"/>
                <a:cs typeface="Libre Franklin"/>
                <a:sym typeface="Libre Franklin"/>
              </a:rPr>
              <a:t>Look for testers: </a:t>
            </a:r>
            <a:r>
              <a:rPr lang="en-US" sz="1800" dirty="0">
                <a:latin typeface="Libre Franklin"/>
                <a:ea typeface="Libre Franklin"/>
                <a:cs typeface="Libre Franklin"/>
                <a:sym typeface="Libre Franklin"/>
              </a:rPr>
              <a:t>students, faculty, or other departments.</a:t>
            </a:r>
          </a:p>
          <a:p>
            <a:pPr marL="285750" lvl="0" indent="-285750" algn="l" rtl="0">
              <a:lnSpc>
                <a:spcPct val="115000"/>
              </a:lnSpc>
              <a:spcBef>
                <a:spcPts val="1000"/>
              </a:spcBef>
              <a:spcAft>
                <a:spcPts val="0"/>
              </a:spcAft>
              <a:buFont typeface="Arial" panose="020B0604020202020204" pitchFamily="34" charset="0"/>
              <a:buChar char="•"/>
            </a:pPr>
            <a:r>
              <a:rPr lang="en-US" sz="1800" b="1" dirty="0">
                <a:latin typeface="Libre Franklin"/>
                <a:ea typeface="Libre Franklin"/>
                <a:cs typeface="Libre Franklin"/>
                <a:sym typeface="Libre Franklin"/>
              </a:rPr>
              <a:t>Identify choices: </a:t>
            </a:r>
            <a:r>
              <a:rPr lang="en-US" sz="1800" dirty="0">
                <a:latin typeface="Libre Franklin"/>
                <a:ea typeface="Libre Franklin"/>
                <a:cs typeface="Libre Franklin"/>
                <a:sym typeface="Libre Franklin"/>
              </a:rPr>
              <a:t>How do you make the decision? What would someone else need to know?</a:t>
            </a:r>
          </a:p>
          <a:p>
            <a:pPr marL="285750" lvl="0" indent="-285750" algn="l" rtl="0">
              <a:lnSpc>
                <a:spcPct val="115000"/>
              </a:lnSpc>
              <a:spcBef>
                <a:spcPts val="1000"/>
              </a:spcBef>
              <a:spcAft>
                <a:spcPts val="0"/>
              </a:spcAft>
              <a:buFont typeface="Arial" panose="020B0604020202020204" pitchFamily="34" charset="0"/>
              <a:buChar char="•"/>
            </a:pPr>
            <a:r>
              <a:rPr lang="en-US" sz="1800" b="1" dirty="0">
                <a:latin typeface="Libre Franklin"/>
                <a:ea typeface="Libre Franklin"/>
                <a:cs typeface="Libre Franklin"/>
                <a:sym typeface="Libre Franklin"/>
              </a:rPr>
              <a:t>Core knowledge: </a:t>
            </a:r>
            <a:r>
              <a:rPr lang="en-US" sz="1800" dirty="0">
                <a:latin typeface="Libre Franklin"/>
                <a:ea typeface="Libre Franklin"/>
                <a:cs typeface="Libre Franklin"/>
                <a:sym typeface="Libre Franklin"/>
              </a:rPr>
              <a:t>What info is specific to the libraries that may need to be taught?</a:t>
            </a:r>
          </a:p>
          <a:p>
            <a:pPr marL="285750" lvl="0" indent="-285750" algn="l" rtl="0">
              <a:lnSpc>
                <a:spcPct val="115000"/>
              </a:lnSpc>
              <a:spcBef>
                <a:spcPts val="1000"/>
              </a:spcBef>
              <a:spcAft>
                <a:spcPts val="0"/>
              </a:spcAft>
              <a:buFont typeface="Arial" panose="020B0604020202020204" pitchFamily="34" charset="0"/>
              <a:buChar char="•"/>
            </a:pPr>
            <a:r>
              <a:rPr lang="en-US" sz="1800" dirty="0">
                <a:latin typeface="Libre Franklin"/>
                <a:ea typeface="Libre Franklin"/>
                <a:cs typeface="Libre Franklin"/>
                <a:sym typeface="Libre Franklin"/>
              </a:rPr>
              <a:t>What questions are you asked the most? </a:t>
            </a:r>
            <a:endParaRPr dirty="0">
              <a:latin typeface="Libre Franklin"/>
              <a:ea typeface="Libre Franklin"/>
              <a:cs typeface="Libre Franklin"/>
              <a:sym typeface="Libre Franklin"/>
            </a:endParaRPr>
          </a:p>
        </p:txBody>
      </p:sp>
      <p:pic>
        <p:nvPicPr>
          <p:cNvPr id="3" name="Picture 2" descr="A person holds up a magnifying glass to a road barrier, representing system and process barriers.">
            <a:extLst>
              <a:ext uri="{FF2B5EF4-FFF2-40B4-BE49-F238E27FC236}">
                <a16:creationId xmlns:a16="http://schemas.microsoft.com/office/drawing/2014/main" id="{00F7550C-FA5C-29EE-8332-954911259F64}"/>
              </a:ext>
            </a:extLst>
          </p:cNvPr>
          <p:cNvPicPr>
            <a:picLocks noChangeAspect="1"/>
          </p:cNvPicPr>
          <p:nvPr/>
        </p:nvPicPr>
        <p:blipFill>
          <a:blip r:embed="rId4"/>
          <a:stretch>
            <a:fillRect/>
          </a:stretch>
        </p:blipFill>
        <p:spPr>
          <a:xfrm>
            <a:off x="5410054" y="1019550"/>
            <a:ext cx="3549778" cy="3638700"/>
          </a:xfrm>
          <a:prstGeom prst="rect">
            <a:avLst/>
          </a:prstGeom>
        </p:spPr>
      </p:pic>
    </p:spTree>
    <p:extLst>
      <p:ext uri="{BB962C8B-B14F-4D97-AF65-F5344CB8AC3E}">
        <p14:creationId xmlns:p14="http://schemas.microsoft.com/office/powerpoint/2010/main" val="3369128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Tips: Addressing Barriers</a:t>
            </a:r>
          </a:p>
        </p:txBody>
      </p:sp>
      <p:grpSp>
        <p:nvGrpSpPr>
          <p:cNvPr id="3" name="Group 2" descr="Flowchart for addressing barriers. Image description:&#13;&#10;Can you fix it?&#13;&#10;1. Choose more accessible tools&#13;&#10;Advocate for vendors to improve services&#13;&#10;2. If not, can you add supports to it?&#13;&#10;Identify &amp; promote databases that are accessible&#13;&#10;Use tools to fix/generate alt formats: Anthology Ally, MathPix, Pandoc&#13;&#10;3. If not, can you train for/document it?&#13;&#10;Step-by-step text &amp; video guides&#13;&#10;Live sessions&#13;&#10;">
            <a:extLst>
              <a:ext uri="{FF2B5EF4-FFF2-40B4-BE49-F238E27FC236}">
                <a16:creationId xmlns:a16="http://schemas.microsoft.com/office/drawing/2014/main" id="{B563FAF8-F77D-2B18-0951-36716C9FD1BF}"/>
              </a:ext>
            </a:extLst>
          </p:cNvPr>
          <p:cNvGrpSpPr/>
          <p:nvPr/>
        </p:nvGrpSpPr>
        <p:grpSpPr>
          <a:xfrm>
            <a:off x="564592" y="1368098"/>
            <a:ext cx="8090109" cy="3095902"/>
            <a:chOff x="564592" y="1368098"/>
            <a:chExt cx="8090109" cy="3095902"/>
          </a:xfrm>
        </p:grpSpPr>
        <p:sp>
          <p:nvSpPr>
            <p:cNvPr id="70" name="Rectangle: Rounded Corners 69">
              <a:extLst>
                <a:ext uri="{FF2B5EF4-FFF2-40B4-BE49-F238E27FC236}">
                  <a16:creationId xmlns:a16="http://schemas.microsoft.com/office/drawing/2014/main" id="{0CC74B18-4089-FA62-B9B5-97B78A7A9C2C}"/>
                </a:ext>
                <a:ext uri="{C183D7F6-B498-43B3-948B-1728B52AA6E4}">
                  <adec:decorative xmlns:adec="http://schemas.microsoft.com/office/drawing/2017/decorative" val="1"/>
                </a:ext>
              </a:extLst>
            </p:cNvPr>
            <p:cNvSpPr/>
            <p:nvPr/>
          </p:nvSpPr>
          <p:spPr>
            <a:xfrm>
              <a:off x="6300301" y="2409589"/>
              <a:ext cx="2354400" cy="2049412"/>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0062EC46-5BB7-6E3E-8A43-F57D969B2C90}"/>
                </a:ext>
                <a:ext uri="{C183D7F6-B498-43B3-948B-1728B52AA6E4}">
                  <adec:decorative xmlns:adec="http://schemas.microsoft.com/office/drawing/2017/decorative" val="1"/>
                </a:ext>
              </a:extLst>
            </p:cNvPr>
            <p:cNvSpPr/>
            <p:nvPr/>
          </p:nvSpPr>
          <p:spPr>
            <a:xfrm>
              <a:off x="3431987" y="2409590"/>
              <a:ext cx="2354400" cy="2054410"/>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29AAFE29-3DE9-7CFA-E01D-49FDE0D956ED}"/>
                </a:ext>
                <a:ext uri="{C183D7F6-B498-43B3-948B-1728B52AA6E4}">
                  <adec:decorative xmlns:adec="http://schemas.microsoft.com/office/drawing/2017/decorative" val="1"/>
                </a:ext>
              </a:extLst>
            </p:cNvPr>
            <p:cNvSpPr/>
            <p:nvPr/>
          </p:nvSpPr>
          <p:spPr>
            <a:xfrm>
              <a:off x="564592" y="2404590"/>
              <a:ext cx="2354400" cy="2054410"/>
            </a:xfrm>
            <a:prstGeom prst="roundRect">
              <a:avLst>
                <a:gd name="adj" fmla="val 4167"/>
              </a:avLst>
            </a:prstGeom>
            <a:solidFill>
              <a:srgbClr val="E9E9E9"/>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050A9BBA-8CB9-74B2-417A-B8FA312C1794}"/>
                </a:ext>
                <a:ext uri="{C183D7F6-B498-43B3-948B-1728B52AA6E4}">
                  <adec:decorative xmlns:adec="http://schemas.microsoft.com/office/drawing/2017/decorative" val="1"/>
                </a:ext>
              </a:extLst>
            </p:cNvPr>
            <p:cNvSpPr/>
            <p:nvPr/>
          </p:nvSpPr>
          <p:spPr>
            <a:xfrm>
              <a:off x="791392" y="1445550"/>
              <a:ext cx="1900800" cy="460650"/>
            </a:xfrm>
            <a:prstGeom prst="parallelogram">
              <a:avLst/>
            </a:prstGeom>
            <a:solidFill>
              <a:srgbClr val="00385F"/>
            </a:solidFill>
            <a:ln>
              <a:solidFill>
                <a:srgbClr val="0002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 you fix it?</a:t>
              </a:r>
            </a:p>
          </p:txBody>
        </p:sp>
        <p:sp>
          <p:nvSpPr>
            <p:cNvPr id="4" name="Rectangle: Rounded Corners 3">
              <a:extLst>
                <a:ext uri="{FF2B5EF4-FFF2-40B4-BE49-F238E27FC236}">
                  <a16:creationId xmlns:a16="http://schemas.microsoft.com/office/drawing/2014/main" id="{10E315D4-FC9B-C421-91BA-A74666D9953D}"/>
                </a:ext>
                <a:ext uri="{C183D7F6-B498-43B3-948B-1728B52AA6E4}">
                  <adec:decorative xmlns:adec="http://schemas.microsoft.com/office/drawing/2017/decorative" val="1"/>
                </a:ext>
              </a:extLst>
            </p:cNvPr>
            <p:cNvSpPr/>
            <p:nvPr/>
          </p:nvSpPr>
          <p:spPr>
            <a:xfrm>
              <a:off x="720577" y="2629350"/>
              <a:ext cx="2011481" cy="746100"/>
            </a:xfrm>
            <a:prstGeom prst="roundRect">
              <a:avLst/>
            </a:prstGeom>
            <a:solidFill>
              <a:srgbClr val="328BB8"/>
            </a:solidFill>
            <a:ln>
              <a:solidFill>
                <a:srgbClr val="004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Choose more accessible tools</a:t>
              </a:r>
            </a:p>
          </p:txBody>
        </p:sp>
        <p:sp>
          <p:nvSpPr>
            <p:cNvPr id="5" name="Parallelogram 4">
              <a:extLst>
                <a:ext uri="{FF2B5EF4-FFF2-40B4-BE49-F238E27FC236}">
                  <a16:creationId xmlns:a16="http://schemas.microsoft.com/office/drawing/2014/main" id="{0CC3823B-BF52-EFD0-5A4B-584768FB32AA}"/>
                </a:ext>
                <a:ext uri="{C183D7F6-B498-43B3-948B-1728B52AA6E4}">
                  <adec:decorative xmlns:adec="http://schemas.microsoft.com/office/drawing/2017/decorative" val="1"/>
                </a:ext>
              </a:extLst>
            </p:cNvPr>
            <p:cNvSpPr/>
            <p:nvPr/>
          </p:nvSpPr>
          <p:spPr>
            <a:xfrm>
              <a:off x="3613212" y="1445550"/>
              <a:ext cx="1900800" cy="460650"/>
            </a:xfrm>
            <a:prstGeom prst="parallelogram">
              <a:avLst/>
            </a:prstGeom>
            <a:solidFill>
              <a:srgbClr val="00385F"/>
            </a:solidFill>
            <a:ln>
              <a:solidFill>
                <a:srgbClr val="0002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 you add supports to it?</a:t>
              </a:r>
            </a:p>
          </p:txBody>
        </p:sp>
        <p:sp>
          <p:nvSpPr>
            <p:cNvPr id="6" name="Parallelogram 5">
              <a:extLst>
                <a:ext uri="{FF2B5EF4-FFF2-40B4-BE49-F238E27FC236}">
                  <a16:creationId xmlns:a16="http://schemas.microsoft.com/office/drawing/2014/main" id="{D2ED2D9D-92FB-07DF-1E08-7C0333E90601}"/>
                </a:ext>
                <a:ext uri="{C183D7F6-B498-43B3-948B-1728B52AA6E4}">
                  <adec:decorative xmlns:adec="http://schemas.microsoft.com/office/drawing/2017/decorative" val="1"/>
                </a:ext>
              </a:extLst>
            </p:cNvPr>
            <p:cNvSpPr/>
            <p:nvPr/>
          </p:nvSpPr>
          <p:spPr>
            <a:xfrm>
              <a:off x="6527102" y="1445550"/>
              <a:ext cx="1900800" cy="460650"/>
            </a:xfrm>
            <a:prstGeom prst="parallelogram">
              <a:avLst/>
            </a:prstGeom>
            <a:solidFill>
              <a:srgbClr val="00385F"/>
            </a:solidFill>
            <a:ln>
              <a:solidFill>
                <a:srgbClr val="0002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Train &amp; document it</a:t>
              </a:r>
            </a:p>
          </p:txBody>
        </p:sp>
        <p:sp>
          <p:nvSpPr>
            <p:cNvPr id="8" name="Rectangle: Rounded Corners 7">
              <a:extLst>
                <a:ext uri="{FF2B5EF4-FFF2-40B4-BE49-F238E27FC236}">
                  <a16:creationId xmlns:a16="http://schemas.microsoft.com/office/drawing/2014/main" id="{C373882F-B018-9EBB-4A5A-1408C6ECD234}"/>
                </a:ext>
                <a:ext uri="{C183D7F6-B498-43B3-948B-1728B52AA6E4}">
                  <adec:decorative xmlns:adec="http://schemas.microsoft.com/office/drawing/2017/decorative" val="1"/>
                </a:ext>
              </a:extLst>
            </p:cNvPr>
            <p:cNvSpPr/>
            <p:nvPr/>
          </p:nvSpPr>
          <p:spPr>
            <a:xfrm>
              <a:off x="719658" y="3499700"/>
              <a:ext cx="2012400" cy="746100"/>
            </a:xfrm>
            <a:prstGeom prst="roundRect">
              <a:avLst/>
            </a:prstGeom>
            <a:solidFill>
              <a:srgbClr val="328BB8"/>
            </a:solidFill>
            <a:ln>
              <a:solidFill>
                <a:srgbClr val="004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Advocate to vendors for improved services</a:t>
              </a:r>
            </a:p>
          </p:txBody>
        </p:sp>
        <p:sp>
          <p:nvSpPr>
            <p:cNvPr id="9" name="Rectangle: Rounded Corners 8">
              <a:extLst>
                <a:ext uri="{FF2B5EF4-FFF2-40B4-BE49-F238E27FC236}">
                  <a16:creationId xmlns:a16="http://schemas.microsoft.com/office/drawing/2014/main" id="{B3C206B8-DD75-3356-DDF1-4F2FED74173E}"/>
                </a:ext>
                <a:ext uri="{C183D7F6-B498-43B3-948B-1728B52AA6E4}">
                  <adec:decorative xmlns:adec="http://schemas.microsoft.com/office/drawing/2017/decorative" val="1"/>
                </a:ext>
              </a:extLst>
            </p:cNvPr>
            <p:cNvSpPr/>
            <p:nvPr/>
          </p:nvSpPr>
          <p:spPr>
            <a:xfrm>
              <a:off x="3602988" y="2629350"/>
              <a:ext cx="2012397" cy="746100"/>
            </a:xfrm>
            <a:prstGeom prst="roundRect">
              <a:avLst/>
            </a:prstGeom>
            <a:solidFill>
              <a:srgbClr val="328BB8"/>
            </a:solidFill>
            <a:ln>
              <a:solidFill>
                <a:srgbClr val="004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Promote accessible databases</a:t>
              </a:r>
            </a:p>
          </p:txBody>
        </p:sp>
        <p:sp>
          <p:nvSpPr>
            <p:cNvPr id="10" name="Rectangle: Rounded Corners 9">
              <a:extLst>
                <a:ext uri="{FF2B5EF4-FFF2-40B4-BE49-F238E27FC236}">
                  <a16:creationId xmlns:a16="http://schemas.microsoft.com/office/drawing/2014/main" id="{7C4751B4-F80E-3382-9991-BDD3CDDC8DCA}"/>
                </a:ext>
                <a:ext uri="{C183D7F6-B498-43B3-948B-1728B52AA6E4}">
                  <adec:decorative xmlns:adec="http://schemas.microsoft.com/office/drawing/2017/decorative" val="1"/>
                </a:ext>
              </a:extLst>
            </p:cNvPr>
            <p:cNvSpPr/>
            <p:nvPr/>
          </p:nvSpPr>
          <p:spPr>
            <a:xfrm>
              <a:off x="3602988" y="3494089"/>
              <a:ext cx="2012397" cy="746100"/>
            </a:xfrm>
            <a:prstGeom prst="roundRect">
              <a:avLst/>
            </a:prstGeom>
            <a:solidFill>
              <a:srgbClr val="328BB8"/>
            </a:solidFill>
            <a:ln>
              <a:solidFill>
                <a:srgbClr val="004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Use tools to fix or generate alt formats</a:t>
              </a:r>
            </a:p>
          </p:txBody>
        </p:sp>
        <p:sp>
          <p:nvSpPr>
            <p:cNvPr id="11" name="Rectangle: Rounded Corners 10">
              <a:extLst>
                <a:ext uri="{FF2B5EF4-FFF2-40B4-BE49-F238E27FC236}">
                  <a16:creationId xmlns:a16="http://schemas.microsoft.com/office/drawing/2014/main" id="{0B1F8B5F-D316-4606-F96A-552104617580}"/>
                </a:ext>
                <a:ext uri="{C183D7F6-B498-43B3-948B-1728B52AA6E4}">
                  <adec:decorative xmlns:adec="http://schemas.microsoft.com/office/drawing/2017/decorative" val="1"/>
                </a:ext>
              </a:extLst>
            </p:cNvPr>
            <p:cNvSpPr/>
            <p:nvPr/>
          </p:nvSpPr>
          <p:spPr>
            <a:xfrm>
              <a:off x="6471306" y="3494089"/>
              <a:ext cx="2012397" cy="746100"/>
            </a:xfrm>
            <a:prstGeom prst="roundRect">
              <a:avLst/>
            </a:prstGeom>
            <a:solidFill>
              <a:srgbClr val="328BB8"/>
            </a:solidFill>
            <a:ln>
              <a:solidFill>
                <a:srgbClr val="004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Step-by-step text &amp; video guides</a:t>
              </a:r>
            </a:p>
          </p:txBody>
        </p:sp>
        <p:sp>
          <p:nvSpPr>
            <p:cNvPr id="12" name="Rectangle: Rounded Corners 11">
              <a:extLst>
                <a:ext uri="{FF2B5EF4-FFF2-40B4-BE49-F238E27FC236}">
                  <a16:creationId xmlns:a16="http://schemas.microsoft.com/office/drawing/2014/main" id="{47420582-284F-134B-AED7-1D52C34C574C}"/>
                </a:ext>
                <a:ext uri="{C183D7F6-B498-43B3-948B-1728B52AA6E4}">
                  <adec:decorative xmlns:adec="http://schemas.microsoft.com/office/drawing/2017/decorative" val="1"/>
                </a:ext>
              </a:extLst>
            </p:cNvPr>
            <p:cNvSpPr/>
            <p:nvPr/>
          </p:nvSpPr>
          <p:spPr>
            <a:xfrm>
              <a:off x="6471306" y="2629350"/>
              <a:ext cx="2012394" cy="746100"/>
            </a:xfrm>
            <a:prstGeom prst="roundRect">
              <a:avLst/>
            </a:prstGeom>
            <a:solidFill>
              <a:srgbClr val="328BB8"/>
            </a:solidFill>
            <a:ln>
              <a:solidFill>
                <a:srgbClr val="004F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Live sessions</a:t>
              </a:r>
            </a:p>
          </p:txBody>
        </p:sp>
        <p:cxnSp>
          <p:nvCxnSpPr>
            <p:cNvPr id="14" name="Straight Arrow Connector 13">
              <a:extLst>
                <a:ext uri="{FF2B5EF4-FFF2-40B4-BE49-F238E27FC236}">
                  <a16:creationId xmlns:a16="http://schemas.microsoft.com/office/drawing/2014/main" id="{E721275E-DAE0-A2A0-AFA2-C7FCFBA5CBC9}"/>
                </a:ext>
                <a:ext uri="{C183D7F6-B498-43B3-948B-1728B52AA6E4}">
                  <adec:decorative xmlns:adec="http://schemas.microsoft.com/office/drawing/2017/decorative" val="1"/>
                </a:ext>
              </a:extLst>
            </p:cNvPr>
            <p:cNvCxnSpPr>
              <a:cxnSpLocks/>
              <a:stCxn id="2" idx="2"/>
              <a:endCxn id="5" idx="5"/>
            </p:cNvCxnSpPr>
            <p:nvPr/>
          </p:nvCxnSpPr>
          <p:spPr>
            <a:xfrm>
              <a:off x="2634611" y="1675875"/>
              <a:ext cx="103618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9A16B11-B89C-D7B8-FED2-8FB1FF57D3B7}"/>
                </a:ext>
                <a:ext uri="{C183D7F6-B498-43B3-948B-1728B52AA6E4}">
                  <adec:decorative xmlns:adec="http://schemas.microsoft.com/office/drawing/2017/decorative" val="1"/>
                </a:ext>
              </a:extLst>
            </p:cNvPr>
            <p:cNvCxnSpPr>
              <a:cxnSpLocks/>
              <a:stCxn id="5" idx="2"/>
              <a:endCxn id="6" idx="5"/>
            </p:cNvCxnSpPr>
            <p:nvPr/>
          </p:nvCxnSpPr>
          <p:spPr>
            <a:xfrm>
              <a:off x="5456431" y="1675875"/>
              <a:ext cx="11282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50586A7-CA78-C743-420C-FE103F84D098}"/>
                </a:ext>
                <a:ext uri="{C183D7F6-B498-43B3-948B-1728B52AA6E4}">
                  <adec:decorative xmlns:adec="http://schemas.microsoft.com/office/drawing/2017/decorative" val="1"/>
                </a:ext>
              </a:extLst>
            </p:cNvPr>
            <p:cNvCxnSpPr>
              <a:cxnSpLocks/>
              <a:stCxn id="2" idx="4"/>
              <a:endCxn id="63" idx="0"/>
            </p:cNvCxnSpPr>
            <p:nvPr/>
          </p:nvCxnSpPr>
          <p:spPr>
            <a:xfrm>
              <a:off x="1741792" y="1906200"/>
              <a:ext cx="0" cy="4983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EF6C02D-44C4-8D17-8AE0-F8115CB20581}"/>
                </a:ext>
                <a:ext uri="{C183D7F6-B498-43B3-948B-1728B52AA6E4}">
                  <adec:decorative xmlns:adec="http://schemas.microsoft.com/office/drawing/2017/decorative" val="1"/>
                </a:ext>
              </a:extLst>
            </p:cNvPr>
            <p:cNvCxnSpPr>
              <a:cxnSpLocks/>
              <a:endCxn id="68" idx="0"/>
            </p:cNvCxnSpPr>
            <p:nvPr/>
          </p:nvCxnSpPr>
          <p:spPr>
            <a:xfrm flipH="1">
              <a:off x="4609187" y="1917900"/>
              <a:ext cx="919" cy="4916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29A6C6A-BCD9-6BD2-AEF7-325183C83BB7}"/>
                </a:ext>
                <a:ext uri="{C183D7F6-B498-43B3-948B-1728B52AA6E4}">
                  <adec:decorative xmlns:adec="http://schemas.microsoft.com/office/drawing/2017/decorative" val="1"/>
                </a:ext>
              </a:extLst>
            </p:cNvPr>
            <p:cNvCxnSpPr>
              <a:cxnSpLocks/>
              <a:stCxn id="6" idx="4"/>
              <a:endCxn id="70" idx="0"/>
            </p:cNvCxnSpPr>
            <p:nvPr/>
          </p:nvCxnSpPr>
          <p:spPr>
            <a:xfrm flipH="1">
              <a:off x="7477501" y="1906200"/>
              <a:ext cx="1" cy="5033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E053B60-6736-9D8C-2151-00EF46CF3606}"/>
                </a:ext>
                <a:ext uri="{C183D7F6-B498-43B3-948B-1728B52AA6E4}">
                  <adec:decorative xmlns:adec="http://schemas.microsoft.com/office/drawing/2017/decorative" val="1"/>
                </a:ext>
              </a:extLst>
            </p:cNvPr>
            <p:cNvSpPr txBox="1"/>
            <p:nvPr/>
          </p:nvSpPr>
          <p:spPr>
            <a:xfrm>
              <a:off x="1811685" y="2041497"/>
              <a:ext cx="602696" cy="307777"/>
            </a:xfrm>
            <a:prstGeom prst="rect">
              <a:avLst/>
            </a:prstGeom>
            <a:noFill/>
          </p:spPr>
          <p:txBody>
            <a:bodyPr wrap="square" rtlCol="0">
              <a:spAutoFit/>
            </a:bodyPr>
            <a:lstStyle/>
            <a:p>
              <a:r>
                <a:rPr lang="en-US" dirty="0"/>
                <a:t>Yes</a:t>
              </a:r>
            </a:p>
          </p:txBody>
        </p:sp>
        <p:sp>
          <p:nvSpPr>
            <p:cNvPr id="56" name="TextBox 55">
              <a:extLst>
                <a:ext uri="{FF2B5EF4-FFF2-40B4-BE49-F238E27FC236}">
                  <a16:creationId xmlns:a16="http://schemas.microsoft.com/office/drawing/2014/main" id="{D5744B20-79F6-6180-925B-3E8FF977C670}"/>
                </a:ext>
                <a:ext uri="{C183D7F6-B498-43B3-948B-1728B52AA6E4}">
                  <adec:decorative xmlns:adec="http://schemas.microsoft.com/office/drawing/2017/decorative" val="1"/>
                </a:ext>
              </a:extLst>
            </p:cNvPr>
            <p:cNvSpPr txBox="1"/>
            <p:nvPr/>
          </p:nvSpPr>
          <p:spPr>
            <a:xfrm>
              <a:off x="4680000" y="2017073"/>
              <a:ext cx="602696" cy="307777"/>
            </a:xfrm>
            <a:prstGeom prst="rect">
              <a:avLst/>
            </a:prstGeom>
            <a:noFill/>
          </p:spPr>
          <p:txBody>
            <a:bodyPr wrap="square" rtlCol="0">
              <a:spAutoFit/>
            </a:bodyPr>
            <a:lstStyle/>
            <a:p>
              <a:r>
                <a:rPr lang="en-US" dirty="0"/>
                <a:t>Yes</a:t>
              </a:r>
            </a:p>
          </p:txBody>
        </p:sp>
        <p:sp>
          <p:nvSpPr>
            <p:cNvPr id="57" name="TextBox 56">
              <a:extLst>
                <a:ext uri="{FF2B5EF4-FFF2-40B4-BE49-F238E27FC236}">
                  <a16:creationId xmlns:a16="http://schemas.microsoft.com/office/drawing/2014/main" id="{0C11D0CF-35BE-D7B2-563E-A507140EC462}"/>
                </a:ext>
                <a:ext uri="{C183D7F6-B498-43B3-948B-1728B52AA6E4}">
                  <adec:decorative xmlns:adec="http://schemas.microsoft.com/office/drawing/2017/decorative" val="1"/>
                </a:ext>
              </a:extLst>
            </p:cNvPr>
            <p:cNvSpPr txBox="1"/>
            <p:nvPr/>
          </p:nvSpPr>
          <p:spPr>
            <a:xfrm>
              <a:off x="7547395" y="2041497"/>
              <a:ext cx="602696" cy="307777"/>
            </a:xfrm>
            <a:prstGeom prst="rect">
              <a:avLst/>
            </a:prstGeom>
            <a:noFill/>
          </p:spPr>
          <p:txBody>
            <a:bodyPr wrap="square" rtlCol="0">
              <a:spAutoFit/>
            </a:bodyPr>
            <a:lstStyle/>
            <a:p>
              <a:r>
                <a:rPr lang="en-US" dirty="0"/>
                <a:t>Yes</a:t>
              </a:r>
            </a:p>
          </p:txBody>
        </p:sp>
        <p:sp>
          <p:nvSpPr>
            <p:cNvPr id="58" name="TextBox 57">
              <a:extLst>
                <a:ext uri="{FF2B5EF4-FFF2-40B4-BE49-F238E27FC236}">
                  <a16:creationId xmlns:a16="http://schemas.microsoft.com/office/drawing/2014/main" id="{F6150918-1E86-A5D3-A02D-D5657F76F320}"/>
                </a:ext>
                <a:ext uri="{C183D7F6-B498-43B3-948B-1728B52AA6E4}">
                  <adec:decorative xmlns:adec="http://schemas.microsoft.com/office/drawing/2017/decorative" val="1"/>
                </a:ext>
              </a:extLst>
            </p:cNvPr>
            <p:cNvSpPr txBox="1"/>
            <p:nvPr/>
          </p:nvSpPr>
          <p:spPr>
            <a:xfrm>
              <a:off x="2851354" y="1368098"/>
              <a:ext cx="602696" cy="307777"/>
            </a:xfrm>
            <a:prstGeom prst="rect">
              <a:avLst/>
            </a:prstGeom>
            <a:noFill/>
          </p:spPr>
          <p:txBody>
            <a:bodyPr wrap="square" rtlCol="0">
              <a:spAutoFit/>
            </a:bodyPr>
            <a:lstStyle/>
            <a:p>
              <a:pPr algn="ctr"/>
              <a:r>
                <a:rPr lang="en-US" dirty="0"/>
                <a:t>No</a:t>
              </a:r>
            </a:p>
          </p:txBody>
        </p:sp>
        <p:sp>
          <p:nvSpPr>
            <p:cNvPr id="59" name="TextBox 58">
              <a:extLst>
                <a:ext uri="{FF2B5EF4-FFF2-40B4-BE49-F238E27FC236}">
                  <a16:creationId xmlns:a16="http://schemas.microsoft.com/office/drawing/2014/main" id="{C6AE864F-D30F-B0F7-FF5B-3952C6854C22}"/>
                </a:ext>
                <a:ext uri="{C183D7F6-B498-43B3-948B-1728B52AA6E4}">
                  <adec:decorative xmlns:adec="http://schemas.microsoft.com/office/drawing/2017/decorative" val="1"/>
                </a:ext>
              </a:extLst>
            </p:cNvPr>
            <p:cNvSpPr txBox="1"/>
            <p:nvPr/>
          </p:nvSpPr>
          <p:spPr>
            <a:xfrm>
              <a:off x="5719209" y="1377904"/>
              <a:ext cx="602696" cy="307777"/>
            </a:xfrm>
            <a:prstGeom prst="rect">
              <a:avLst/>
            </a:prstGeom>
            <a:noFill/>
          </p:spPr>
          <p:txBody>
            <a:bodyPr wrap="square" rtlCol="0">
              <a:spAutoFit/>
            </a:bodyPr>
            <a:lstStyle/>
            <a:p>
              <a:pPr algn="ctr"/>
              <a:r>
                <a:rPr lang="en-US" dirty="0"/>
                <a:t>No</a:t>
              </a:r>
            </a:p>
          </p:txBody>
        </p:sp>
      </p:grpSp>
    </p:spTree>
    <p:extLst>
      <p:ext uri="{BB962C8B-B14F-4D97-AF65-F5344CB8AC3E}">
        <p14:creationId xmlns:p14="http://schemas.microsoft.com/office/powerpoint/2010/main" val="2656507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More Resources</a:t>
            </a:r>
          </a:p>
        </p:txBody>
      </p:sp>
      <p:sp>
        <p:nvSpPr>
          <p:cNvPr id="5" name="Google Shape;71;g318f458dfff_0_25">
            <a:extLst>
              <a:ext uri="{FF2B5EF4-FFF2-40B4-BE49-F238E27FC236}">
                <a16:creationId xmlns:a16="http://schemas.microsoft.com/office/drawing/2014/main" id="{A51781BA-D548-07B4-1A1D-42E45242006E}"/>
              </a:ext>
            </a:extLst>
          </p:cNvPr>
          <p:cNvSpPr txBox="1"/>
          <p:nvPr/>
        </p:nvSpPr>
        <p:spPr>
          <a:xfrm>
            <a:off x="344075" y="1367500"/>
            <a:ext cx="3716100" cy="2858900"/>
          </a:xfrm>
          <a:prstGeom prst="rect">
            <a:avLst/>
          </a:prstGeom>
          <a:noFill/>
          <a:ln>
            <a:noFill/>
          </a:ln>
        </p:spPr>
        <p:txBody>
          <a:bodyPr spcFirstLastPara="1" wrap="square" lIns="91425" tIns="91425" rIns="91425" bIns="91425" anchor="t" anchorCtr="0">
            <a:noAutofit/>
          </a:bodyPr>
          <a:lstStyle/>
          <a:p>
            <a:pPr marL="114300" marR="0" lvl="0" algn="l" rtl="0">
              <a:lnSpc>
                <a:spcPct val="150000"/>
              </a:lnSpc>
              <a:spcBef>
                <a:spcPts val="0"/>
              </a:spcBef>
              <a:spcAft>
                <a:spcPts val="0"/>
              </a:spcAft>
              <a:buClr>
                <a:schemeClr val="dk1"/>
              </a:buClr>
              <a:buSzPts val="1800"/>
            </a:pPr>
            <a:r>
              <a:rPr lang="en-US" sz="1800" b="1" dirty="0">
                <a:solidFill>
                  <a:schemeClr val="dk1"/>
                </a:solidFill>
                <a:latin typeface="Libre Franklin"/>
                <a:ea typeface="Libre Franklin"/>
                <a:cs typeface="Libre Franklin"/>
                <a:sym typeface="Libre Franklin"/>
              </a:rPr>
              <a:t>Guides &amp; Links</a:t>
            </a:r>
          </a:p>
          <a:p>
            <a:pPr marL="457200" marR="0" lvl="0" indent="-342900" algn="l" rtl="0">
              <a:lnSpc>
                <a:spcPct val="150000"/>
              </a:lnSpc>
              <a:spcBef>
                <a:spcPts val="0"/>
              </a:spcBef>
              <a:spcAft>
                <a:spcPts val="0"/>
              </a:spcAft>
              <a:buClr>
                <a:schemeClr val="dk1"/>
              </a:buClr>
              <a:buSzPts val="1800"/>
              <a:buFont typeface="Libre Franklin"/>
              <a:buChar char="●"/>
            </a:pPr>
            <a:r>
              <a:rPr lang="en-US" sz="1800" dirty="0">
                <a:solidFill>
                  <a:srgbClr val="990000"/>
                </a:solidFill>
                <a:latin typeface="Libre Franklin"/>
                <a:ea typeface="Libre Franklin"/>
                <a:cs typeface="Libre Franklin"/>
                <a:sym typeface="Libre Franklin"/>
                <a:hlinkClick r:id="rId4">
                  <a:extLst>
                    <a:ext uri="{A12FA001-AC4F-418D-AE19-62706E023703}">
                      <ahyp:hlinkClr xmlns:ahyp="http://schemas.microsoft.com/office/drawing/2018/hyperlinkcolor" val="tx"/>
                    </a:ext>
                  </a:extLst>
                </a:hlinkClick>
              </a:rPr>
              <a:t>TLT’s Accessibility Guide</a:t>
            </a:r>
            <a:endParaRPr lang="en-US" sz="1800" dirty="0">
              <a:solidFill>
                <a:srgbClr val="990000"/>
              </a:solidFill>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r>
              <a:rPr lang="en-US" sz="1800" dirty="0">
                <a:solidFill>
                  <a:srgbClr val="990000"/>
                </a:solidFill>
                <a:latin typeface="Libre Franklin"/>
                <a:ea typeface="Libre Franklin"/>
                <a:cs typeface="Libre Franklin"/>
                <a:sym typeface="Libre Franklin"/>
                <a:hlinkClick r:id="rId5">
                  <a:extLst>
                    <a:ext uri="{A12FA001-AC4F-418D-AE19-62706E023703}">
                      <ahyp:hlinkClr xmlns:ahyp="http://schemas.microsoft.com/office/drawing/2018/hyperlinkcolor" val="tx"/>
                    </a:ext>
                  </a:extLst>
                </a:hlinkClick>
              </a:rPr>
              <a:t>Word accessibility</a:t>
            </a:r>
            <a:endParaRPr lang="en-US" sz="1800" dirty="0">
              <a:solidFill>
                <a:srgbClr val="990000"/>
              </a:solidFill>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r>
              <a:rPr lang="en-US" sz="1800" dirty="0">
                <a:solidFill>
                  <a:srgbClr val="990000"/>
                </a:solidFill>
                <a:latin typeface="Libre Franklin"/>
                <a:ea typeface="Libre Franklin"/>
                <a:cs typeface="Libre Franklin"/>
                <a:sym typeface="Libre Franklin"/>
                <a:hlinkClick r:id="rId6">
                  <a:extLst>
                    <a:ext uri="{A12FA001-AC4F-418D-AE19-62706E023703}">
                      <ahyp:hlinkClr xmlns:ahyp="http://schemas.microsoft.com/office/drawing/2018/hyperlinkcolor" val="tx"/>
                    </a:ext>
                  </a:extLst>
                </a:hlinkClick>
              </a:rPr>
              <a:t>PDF accessibility</a:t>
            </a:r>
            <a:endParaRPr lang="en-US" sz="1800" dirty="0">
              <a:solidFill>
                <a:srgbClr val="990000"/>
              </a:solidFill>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r>
              <a:rPr lang="en-US" sz="1800" dirty="0">
                <a:solidFill>
                  <a:srgbClr val="990000"/>
                </a:solidFill>
                <a:latin typeface="Libre Franklin"/>
                <a:ea typeface="Libre Franklin"/>
                <a:cs typeface="Libre Franklin"/>
                <a:sym typeface="Libre Franklin"/>
                <a:hlinkClick r:id="rId7">
                  <a:extLst>
                    <a:ext uri="{A12FA001-AC4F-418D-AE19-62706E023703}">
                      <ahyp:hlinkClr xmlns:ahyp="http://schemas.microsoft.com/office/drawing/2018/hyperlinkcolor" val="tx"/>
                    </a:ext>
                  </a:extLst>
                </a:hlinkClick>
              </a:rPr>
              <a:t>Image alt text (</a:t>
            </a:r>
            <a:r>
              <a:rPr lang="en-US" sz="1800" dirty="0" err="1">
                <a:solidFill>
                  <a:srgbClr val="990000"/>
                </a:solidFill>
                <a:latin typeface="Libre Franklin"/>
                <a:ea typeface="Libre Franklin"/>
                <a:cs typeface="Libre Franklin"/>
                <a:sym typeface="Libre Franklin"/>
                <a:hlinkClick r:id="rId7">
                  <a:extLst>
                    <a:ext uri="{A12FA001-AC4F-418D-AE19-62706E023703}">
                      <ahyp:hlinkClr xmlns:ahyp="http://schemas.microsoft.com/office/drawing/2018/hyperlinkcolor" val="tx"/>
                    </a:ext>
                  </a:extLst>
                </a:hlinkClick>
              </a:rPr>
              <a:t>WebAIM</a:t>
            </a:r>
            <a:r>
              <a:rPr lang="en-US" sz="1800" dirty="0">
                <a:solidFill>
                  <a:srgbClr val="990000"/>
                </a:solidFill>
                <a:latin typeface="Libre Franklin"/>
                <a:ea typeface="Libre Franklin"/>
                <a:cs typeface="Libre Franklin"/>
                <a:sym typeface="Libre Franklin"/>
                <a:hlinkClick r:id="rId7">
                  <a:extLst>
                    <a:ext uri="{A12FA001-AC4F-418D-AE19-62706E023703}">
                      <ahyp:hlinkClr xmlns:ahyp="http://schemas.microsoft.com/office/drawing/2018/hyperlinkcolor" val="tx"/>
                    </a:ext>
                  </a:extLst>
                </a:hlinkClick>
              </a:rPr>
              <a:t>)</a:t>
            </a:r>
            <a:endParaRPr lang="en-US" sz="1800" dirty="0">
              <a:solidFill>
                <a:srgbClr val="990000"/>
              </a:solidFill>
              <a:latin typeface="Libre Franklin"/>
              <a:ea typeface="Libre Franklin"/>
              <a:cs typeface="Libre Franklin"/>
              <a:sym typeface="Libre Franklin"/>
            </a:endParaRPr>
          </a:p>
          <a:p>
            <a:pPr marL="457200" marR="0" lvl="0" indent="-342900" algn="l" rtl="0">
              <a:lnSpc>
                <a:spcPct val="114000"/>
              </a:lnSpc>
              <a:spcBef>
                <a:spcPts val="1000"/>
              </a:spcBef>
              <a:spcAft>
                <a:spcPts val="0"/>
              </a:spcAft>
              <a:buClr>
                <a:schemeClr val="dk1"/>
              </a:buClr>
              <a:buSzPts val="1800"/>
              <a:buFont typeface="Libre Franklin"/>
              <a:buChar char="●"/>
            </a:pPr>
            <a:r>
              <a:rPr lang="en-US" sz="1800" dirty="0">
                <a:solidFill>
                  <a:srgbClr val="990000"/>
                </a:solidFill>
                <a:latin typeface="Libre Franklin"/>
                <a:ea typeface="Libre Franklin"/>
                <a:cs typeface="Libre Franklin"/>
                <a:sym typeface="Libre Franklin"/>
                <a:hlinkClick r:id="rId8">
                  <a:extLst>
                    <a:ext uri="{A12FA001-AC4F-418D-AE19-62706E023703}">
                      <ahyp:hlinkClr xmlns:ahyp="http://schemas.microsoft.com/office/drawing/2018/hyperlinkcolor" val="tx"/>
                    </a:ext>
                  </a:extLst>
                </a:hlinkClick>
              </a:rPr>
              <a:t>DIAGRAM center for complex images</a:t>
            </a:r>
            <a:endParaRPr lang="en-US" sz="1800" dirty="0">
              <a:solidFill>
                <a:srgbClr val="990000"/>
              </a:solidFill>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endParaRPr sz="1800" dirty="0">
              <a:solidFill>
                <a:schemeClr val="dk1"/>
              </a:solidFill>
              <a:highlight>
                <a:srgbClr val="FFFF00"/>
              </a:highlight>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0000"/>
              </a:solidFill>
              <a:latin typeface="Libre Franklin"/>
              <a:ea typeface="Libre Franklin"/>
              <a:cs typeface="Libre Franklin"/>
              <a:sym typeface="Libre Franklin"/>
            </a:endParaRPr>
          </a:p>
        </p:txBody>
      </p:sp>
      <p:sp>
        <p:nvSpPr>
          <p:cNvPr id="3" name="Google Shape;71;g318f458dfff_0_25">
            <a:extLst>
              <a:ext uri="{FF2B5EF4-FFF2-40B4-BE49-F238E27FC236}">
                <a16:creationId xmlns:a16="http://schemas.microsoft.com/office/drawing/2014/main" id="{6ECE0D45-41D0-EA45-FF58-DB012F54C8DF}"/>
              </a:ext>
            </a:extLst>
          </p:cNvPr>
          <p:cNvSpPr txBox="1"/>
          <p:nvPr/>
        </p:nvSpPr>
        <p:spPr>
          <a:xfrm>
            <a:off x="4288818" y="1367497"/>
            <a:ext cx="3716100" cy="2858899"/>
          </a:xfrm>
          <a:prstGeom prst="rect">
            <a:avLst/>
          </a:prstGeom>
          <a:noFill/>
          <a:ln>
            <a:noFill/>
          </a:ln>
        </p:spPr>
        <p:txBody>
          <a:bodyPr spcFirstLastPara="1" wrap="square" lIns="91425" tIns="91425" rIns="91425" bIns="91425" anchor="t" anchorCtr="0">
            <a:noAutofit/>
          </a:bodyPr>
          <a:lstStyle/>
          <a:p>
            <a:pPr marL="114300" marR="0" lvl="0" algn="l" rtl="0">
              <a:lnSpc>
                <a:spcPct val="150000"/>
              </a:lnSpc>
              <a:spcBef>
                <a:spcPts val="0"/>
              </a:spcBef>
              <a:spcAft>
                <a:spcPts val="0"/>
              </a:spcAft>
              <a:buClr>
                <a:schemeClr val="dk1"/>
              </a:buClr>
              <a:buSzPts val="1800"/>
            </a:pPr>
            <a:r>
              <a:rPr lang="en-US" sz="1800" b="1" dirty="0">
                <a:solidFill>
                  <a:schemeClr val="dk1"/>
                </a:solidFill>
                <a:latin typeface="Libre Franklin"/>
                <a:ea typeface="Libre Franklin"/>
                <a:cs typeface="Libre Franklin"/>
                <a:sym typeface="Libre Franklin"/>
              </a:rPr>
              <a:t>Software</a:t>
            </a:r>
          </a:p>
          <a:p>
            <a:pPr marL="457200" marR="0" lvl="0" indent="-342900" algn="l" rtl="0">
              <a:lnSpc>
                <a:spcPct val="150000"/>
              </a:lnSpc>
              <a:spcBef>
                <a:spcPts val="0"/>
              </a:spcBef>
              <a:spcAft>
                <a:spcPts val="0"/>
              </a:spcAft>
              <a:buClr>
                <a:schemeClr val="dk1"/>
              </a:buClr>
              <a:buSzPts val="1800"/>
              <a:buFont typeface="Libre Franklin"/>
              <a:buChar char="●"/>
            </a:pPr>
            <a:r>
              <a:rPr lang="en-US" sz="1800" dirty="0">
                <a:solidFill>
                  <a:srgbClr val="990000"/>
                </a:solidFill>
                <a:latin typeface="Libre Franklin"/>
                <a:ea typeface="Libre Franklin"/>
                <a:cs typeface="Libre Franklin"/>
                <a:sym typeface="Libre Franklin"/>
                <a:hlinkClick r:id="rId9">
                  <a:extLst>
                    <a:ext uri="{A12FA001-AC4F-418D-AE19-62706E023703}">
                      <ahyp:hlinkClr xmlns:ahyp="http://schemas.microsoft.com/office/drawing/2018/hyperlinkcolor" val="tx"/>
                    </a:ext>
                  </a:extLst>
                </a:hlinkClick>
              </a:rPr>
              <a:t>Anthology Ally</a:t>
            </a:r>
            <a:endParaRPr lang="en-US" sz="1800" dirty="0">
              <a:solidFill>
                <a:srgbClr val="990000"/>
              </a:solidFill>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r>
              <a:rPr lang="en-US" sz="1800" dirty="0" err="1">
                <a:solidFill>
                  <a:srgbClr val="990000"/>
                </a:solidFill>
                <a:latin typeface="Libre Franklin"/>
                <a:ea typeface="Libre Franklin"/>
                <a:cs typeface="Libre Franklin"/>
                <a:sym typeface="Libre Franklin"/>
                <a:hlinkClick r:id="rId10">
                  <a:extLst>
                    <a:ext uri="{A12FA001-AC4F-418D-AE19-62706E023703}">
                      <ahyp:hlinkClr xmlns:ahyp="http://schemas.microsoft.com/office/drawing/2018/hyperlinkcolor" val="tx"/>
                    </a:ext>
                  </a:extLst>
                </a:hlinkClick>
              </a:rPr>
              <a:t>MathPix</a:t>
            </a:r>
            <a:endParaRPr lang="en-US" sz="1800" dirty="0">
              <a:solidFill>
                <a:srgbClr val="990000"/>
              </a:solidFill>
              <a:latin typeface="Libre Franklin"/>
              <a:ea typeface="Libre Franklin"/>
              <a:cs typeface="Libre Franklin"/>
              <a:sym typeface="Libre Franklin"/>
            </a:endParaRPr>
          </a:p>
          <a:p>
            <a:pPr marL="457200" marR="0" lvl="0" indent="-342900" algn="l" rtl="0">
              <a:lnSpc>
                <a:spcPct val="150000"/>
              </a:lnSpc>
              <a:spcBef>
                <a:spcPts val="0"/>
              </a:spcBef>
              <a:spcAft>
                <a:spcPts val="0"/>
              </a:spcAft>
              <a:buClr>
                <a:schemeClr val="dk1"/>
              </a:buClr>
              <a:buSzPts val="1800"/>
              <a:buFont typeface="Libre Franklin"/>
              <a:buChar char="●"/>
            </a:pPr>
            <a:r>
              <a:rPr lang="en-US" sz="1800" dirty="0" err="1">
                <a:solidFill>
                  <a:srgbClr val="990000"/>
                </a:solidFill>
                <a:latin typeface="Libre Franklin"/>
                <a:ea typeface="Libre Franklin"/>
                <a:cs typeface="Libre Franklin"/>
                <a:sym typeface="Libre Franklin"/>
                <a:hlinkClick r:id="rId11">
                  <a:extLst>
                    <a:ext uri="{A12FA001-AC4F-418D-AE19-62706E023703}">
                      <ahyp:hlinkClr xmlns:ahyp="http://schemas.microsoft.com/office/drawing/2018/hyperlinkcolor" val="tx"/>
                    </a:ext>
                  </a:extLst>
                </a:hlinkClick>
              </a:rPr>
              <a:t>Pandoc</a:t>
            </a:r>
            <a:endParaRPr sz="1800" dirty="0">
              <a:solidFill>
                <a:srgbClr val="990000"/>
              </a:solidFill>
              <a:latin typeface="Libre Franklin"/>
              <a:ea typeface="Libre Franklin"/>
              <a:cs typeface="Libre Franklin"/>
              <a:sym typeface="Libre Franklin"/>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354308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4"/>
          <p:cNvSpPr txBox="1">
            <a:spLocks noGrp="1"/>
          </p:cNvSpPr>
          <p:nvPr>
            <p:ph type="title" idx="4294967295"/>
          </p:nvPr>
        </p:nvSpPr>
        <p:spPr>
          <a:xfrm>
            <a:off x="473850" y="1060800"/>
            <a:ext cx="8196300" cy="16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Thank you!</a:t>
            </a:r>
            <a:br>
              <a:rPr kumimoji="0" lang="en-US" sz="4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br>
            <a:r>
              <a:rPr kumimoji="0" lang="en-US" sz="48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Q&amp;A Time</a:t>
            </a:r>
          </a:p>
        </p:txBody>
      </p:sp>
      <p:sp>
        <p:nvSpPr>
          <p:cNvPr id="3" name="Google Shape;127;p24">
            <a:extLst>
              <a:ext uri="{FF2B5EF4-FFF2-40B4-BE49-F238E27FC236}">
                <a16:creationId xmlns:a16="http://schemas.microsoft.com/office/drawing/2014/main" id="{7A3B3CF2-9798-9264-3A8B-32B0E9C97ACC}"/>
              </a:ext>
            </a:extLst>
          </p:cNvPr>
          <p:cNvSpPr txBox="1"/>
          <p:nvPr/>
        </p:nvSpPr>
        <p:spPr>
          <a:xfrm>
            <a:off x="2776650" y="3148801"/>
            <a:ext cx="3590700" cy="93389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Libre Franklin"/>
                <a:ea typeface="Libre Franklin"/>
                <a:cs typeface="Libre Franklin"/>
                <a:sym typeface="Libre Franklin"/>
              </a:rPr>
              <a:t>Connect with me:</a:t>
            </a:r>
          </a:p>
          <a:p>
            <a:pPr marL="0" lvl="0" indent="0" algn="ctr" rtl="0">
              <a:spcBef>
                <a:spcPts val="0"/>
              </a:spcBef>
              <a:spcAft>
                <a:spcPts val="0"/>
              </a:spcAft>
              <a:buNone/>
            </a:pPr>
            <a:r>
              <a:rPr lang="en-US" sz="2400" dirty="0">
                <a:latin typeface="Libre Franklin"/>
                <a:ea typeface="Libre Franklin"/>
                <a:cs typeface="Libre Franklin"/>
                <a:sym typeface="Libre Franklin"/>
              </a:rPr>
              <a:t>caimalon@iu.edu</a:t>
            </a:r>
          </a:p>
          <a:p>
            <a:pPr marL="0" lvl="0" indent="0" algn="ctr" rtl="0">
              <a:spcBef>
                <a:spcPts val="0"/>
              </a:spcBef>
              <a:spcAft>
                <a:spcPts val="0"/>
              </a:spcAft>
              <a:buNone/>
            </a:pPr>
            <a:endParaRPr lang="en" sz="2400" dirty="0">
              <a:latin typeface="Libre Franklin"/>
              <a:ea typeface="Libre Franklin"/>
              <a:cs typeface="Libre Franklin"/>
              <a:sym typeface="Libre Franklin"/>
            </a:endParaRPr>
          </a:p>
          <a:p>
            <a:pPr marL="0" lvl="0" indent="0" algn="ctr" rtl="0">
              <a:spcBef>
                <a:spcPts val="0"/>
              </a:spcBef>
              <a:spcAft>
                <a:spcPts val="0"/>
              </a:spcAft>
              <a:buNone/>
            </a:pPr>
            <a:endParaRPr sz="2400" dirty="0">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7"/>
        <p:cNvGrpSpPr/>
        <p:nvPr/>
      </p:nvGrpSpPr>
      <p:grpSpPr>
        <a:xfrm>
          <a:off x="0" y="0"/>
          <a:ext cx="0" cy="0"/>
          <a:chOff x="0" y="0"/>
          <a:chExt cx="0" cy="0"/>
        </a:xfrm>
      </p:grpSpPr>
      <p:pic>
        <p:nvPicPr>
          <p:cNvPr id="121" name="Google Shape;121;p23">
            <a:extLst>
              <a:ext uri="{C183D7F6-B498-43B3-948B-1728B52AA6E4}">
                <adec:decorative xmlns:adec="http://schemas.microsoft.com/office/drawing/2017/decorative" val="1"/>
              </a:ext>
            </a:extLst>
          </p:cNvPr>
          <p:cNvPicPr preferRelativeResize="0"/>
          <p:nvPr/>
        </p:nvPicPr>
        <p:blipFill rotWithShape="1">
          <a:blip r:embed="rId3">
            <a:alphaModFix/>
          </a:blip>
          <a:srcRect l="2561" r="407"/>
          <a:stretch/>
        </p:blipFill>
        <p:spPr>
          <a:xfrm>
            <a:off x="0" y="4692100"/>
            <a:ext cx="9144000" cy="398150"/>
          </a:xfrm>
          <a:prstGeom prst="rect">
            <a:avLst/>
          </a:prstGeom>
          <a:noFill/>
          <a:ln>
            <a:noFill/>
          </a:ln>
        </p:spPr>
      </p:pic>
      <p:sp>
        <p:nvSpPr>
          <p:cNvPr id="3" name="Google Shape;77;g318f458dfff_0_0">
            <a:extLst>
              <a:ext uri="{FF2B5EF4-FFF2-40B4-BE49-F238E27FC236}">
                <a16:creationId xmlns:a16="http://schemas.microsoft.com/office/drawing/2014/main" id="{8E726064-ECE3-647D-37FD-1BE98F89F821}"/>
              </a:ext>
            </a:extLst>
          </p:cNvPr>
          <p:cNvSpPr txBox="1">
            <a:spLocks noGrp="1"/>
          </p:cNvSpPr>
          <p:nvPr>
            <p:ph type="title" idx="4294967295"/>
          </p:nvPr>
        </p:nvSpPr>
        <p:spPr>
          <a:xfrm>
            <a:off x="1885800" y="2125500"/>
            <a:ext cx="5372400" cy="892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Libre Franklin"/>
              </a:rPr>
              <a:t>The Project</a:t>
            </a:r>
            <a:endParaRPr kumimoji="0" lang="en-US" sz="4800" b="1" i="0" u="none" strike="noStrike" kern="0" cap="none" spc="0" normalizeH="0" baseline="0" noProof="0" dirty="0">
              <a:ln>
                <a:noFill/>
              </a:ln>
              <a:solidFill>
                <a:srgbClr val="FFFFFF"/>
              </a:solidFill>
              <a:effectLst/>
              <a:uLnTx/>
              <a:uFillTx/>
              <a:latin typeface="Libre Franklin"/>
              <a:ea typeface="Libre Franklin"/>
              <a:cs typeface="Libre Franklin"/>
              <a:sym typeface="Arial"/>
            </a:endParaRPr>
          </a:p>
        </p:txBody>
      </p:sp>
    </p:spTree>
    <p:extLst>
      <p:ext uri="{BB962C8B-B14F-4D97-AF65-F5344CB8AC3E}">
        <p14:creationId xmlns:p14="http://schemas.microsoft.com/office/powerpoint/2010/main" val="191000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Who We Are</a:t>
            </a:r>
          </a:p>
        </p:txBody>
      </p:sp>
      <p:sp>
        <p:nvSpPr>
          <p:cNvPr id="112" name="Google Shape;112;p22"/>
          <p:cNvSpPr txBox="1"/>
          <p:nvPr/>
        </p:nvSpPr>
        <p:spPr>
          <a:xfrm>
            <a:off x="344074" y="1367500"/>
            <a:ext cx="3939926" cy="31683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Libre Franklin"/>
                <a:ea typeface="Libre Franklin"/>
                <a:cs typeface="Libre Franklin"/>
                <a:sym typeface="Libre Franklin"/>
              </a:rPr>
              <a:t>Teaching &amp; Learning Technologies (university IT)</a:t>
            </a:r>
          </a:p>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Libre Franklin"/>
                <a:ea typeface="Libre Franklin"/>
                <a:cs typeface="Libre Franklin"/>
                <a:sym typeface="Libre Franklin"/>
              </a:rPr>
              <a:t>Instructional designers, service admins, and web developers</a:t>
            </a:r>
          </a:p>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Libre Franklin"/>
                <a:ea typeface="Libre Franklin"/>
                <a:cs typeface="Libre Franklin"/>
                <a:sym typeface="Libre Franklin"/>
              </a:rPr>
              <a:t>Support online courses across all campuses</a:t>
            </a:r>
            <a:endParaRPr lang="en-US" sz="1600" dirty="0">
              <a:solidFill>
                <a:schemeClr val="dk1"/>
              </a:solidFill>
              <a:latin typeface="Libre Franklin"/>
              <a:ea typeface="Libre Franklin"/>
              <a:cs typeface="Libre Franklin"/>
              <a:sym typeface="Libre Franklin"/>
            </a:endParaRPr>
          </a:p>
        </p:txBody>
      </p:sp>
      <p:pic>
        <p:nvPicPr>
          <p:cNvPr id="3" name="Picture 2" descr="Teaching &amp; Learning Technologies Logo (TLT).">
            <a:extLst>
              <a:ext uri="{FF2B5EF4-FFF2-40B4-BE49-F238E27FC236}">
                <a16:creationId xmlns:a16="http://schemas.microsoft.com/office/drawing/2014/main" id="{2405AB4B-9CD4-DC87-99E0-287429967720}"/>
              </a:ext>
            </a:extLst>
          </p:cNvPr>
          <p:cNvPicPr>
            <a:picLocks noChangeAspect="1"/>
          </p:cNvPicPr>
          <p:nvPr/>
        </p:nvPicPr>
        <p:blipFill>
          <a:blip r:embed="rId4"/>
          <a:stretch>
            <a:fillRect/>
          </a:stretch>
        </p:blipFill>
        <p:spPr>
          <a:xfrm>
            <a:off x="4497991" y="1715286"/>
            <a:ext cx="3939926" cy="1711472"/>
          </a:xfrm>
          <a:prstGeom prst="rect">
            <a:avLst/>
          </a:prstGeom>
        </p:spPr>
      </p:pic>
    </p:spTree>
    <p:extLst>
      <p:ext uri="{BB962C8B-B14F-4D97-AF65-F5344CB8AC3E}">
        <p14:creationId xmlns:p14="http://schemas.microsoft.com/office/powerpoint/2010/main" val="845998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How We Got Involved</a:t>
            </a:r>
          </a:p>
        </p:txBody>
      </p:sp>
      <p:sp>
        <p:nvSpPr>
          <p:cNvPr id="112" name="Google Shape;112;p22"/>
          <p:cNvSpPr txBox="1"/>
          <p:nvPr/>
        </p:nvSpPr>
        <p:spPr>
          <a:xfrm>
            <a:off x="344074" y="1367500"/>
            <a:ext cx="5862326" cy="31683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Libre Franklin"/>
                <a:ea typeface="Libre Franklin"/>
                <a:cs typeface="Libre Franklin"/>
                <a:sym typeface="Libre Franklin"/>
              </a:rPr>
              <a:t>Major multi-campus initiative</a:t>
            </a:r>
          </a:p>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Libre Franklin"/>
                <a:ea typeface="Libre Franklin"/>
                <a:cs typeface="Libre Franklin"/>
                <a:sym typeface="Libre Franklin"/>
              </a:rPr>
              <a:t>Multiple instructors</a:t>
            </a:r>
          </a:p>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Libre Franklin"/>
                <a:ea typeface="Libre Franklin"/>
                <a:cs typeface="Libre Franklin"/>
                <a:sym typeface="Libre Franklin"/>
              </a:rPr>
              <a:t>Ensure accessible base course</a:t>
            </a:r>
          </a:p>
          <a:p>
            <a:pPr marL="400050" lvl="0" indent="-285750" algn="l" rtl="0">
              <a:lnSpc>
                <a:spcPct val="150000"/>
              </a:lnSpc>
              <a:spcBef>
                <a:spcPts val="0"/>
              </a:spcBef>
              <a:spcAft>
                <a:spcPts val="0"/>
              </a:spcAft>
              <a:buClr>
                <a:schemeClr val="dk1"/>
              </a:buClr>
              <a:buSzPts val="1800"/>
              <a:buFont typeface="Arial" panose="020B0604020202020204" pitchFamily="34" charset="0"/>
              <a:buChar char="•"/>
            </a:pPr>
            <a:r>
              <a:rPr lang="en-US" sz="1800" dirty="0">
                <a:solidFill>
                  <a:schemeClr val="dk1"/>
                </a:solidFill>
                <a:latin typeface="Libre Franklin"/>
                <a:ea typeface="Libre Franklin"/>
                <a:cs typeface="Libre Franklin"/>
                <a:sym typeface="Libre Franklin"/>
              </a:rPr>
              <a:t>No equivalent multi-campus library division</a:t>
            </a:r>
          </a:p>
          <a:p>
            <a:pPr marL="400050" lvl="0" indent="-285750" algn="l" rtl="0">
              <a:lnSpc>
                <a:spcPct val="150000"/>
              </a:lnSpc>
              <a:spcBef>
                <a:spcPts val="0"/>
              </a:spcBef>
              <a:spcAft>
                <a:spcPts val="0"/>
              </a:spcAft>
              <a:buClr>
                <a:schemeClr val="dk1"/>
              </a:buClr>
              <a:buSzPts val="1800"/>
              <a:buFont typeface="Arial" panose="020B0604020202020204" pitchFamily="34" charset="0"/>
              <a:buChar char="•"/>
            </a:pPr>
            <a:endParaRPr lang="en-US" sz="1800" dirty="0">
              <a:solidFill>
                <a:schemeClr val="dk1"/>
              </a:solidFill>
              <a:latin typeface="Libre Franklin"/>
              <a:ea typeface="Libre Franklin"/>
              <a:cs typeface="Libre Franklin"/>
              <a:sym typeface="Libre Franklin"/>
            </a:endParaRPr>
          </a:p>
          <a:p>
            <a:pPr marL="400050" lvl="0" indent="-285750" algn="l" rtl="0">
              <a:lnSpc>
                <a:spcPct val="150000"/>
              </a:lnSpc>
              <a:spcBef>
                <a:spcPts val="0"/>
              </a:spcBef>
              <a:spcAft>
                <a:spcPts val="0"/>
              </a:spcAft>
              <a:buClr>
                <a:schemeClr val="dk1"/>
              </a:buClr>
              <a:buSzPts val="1800"/>
              <a:buFont typeface="Arial" panose="020B0604020202020204" pitchFamily="34" charset="0"/>
              <a:buChar char="•"/>
            </a:pPr>
            <a:endParaRPr lang="en-US" sz="1600" dirty="0">
              <a:solidFill>
                <a:schemeClr val="dk1"/>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794973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Project At A Glance</a:t>
            </a:r>
          </a:p>
        </p:txBody>
      </p:sp>
      <p:sp>
        <p:nvSpPr>
          <p:cNvPr id="112" name="Google Shape;112;p22"/>
          <p:cNvSpPr txBox="1"/>
          <p:nvPr/>
        </p:nvSpPr>
        <p:spPr>
          <a:xfrm>
            <a:off x="344073" y="1367500"/>
            <a:ext cx="5610677" cy="31683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000"/>
              </a:spcBef>
              <a:spcAft>
                <a:spcPts val="0"/>
              </a:spcAft>
              <a:buClr>
                <a:schemeClr val="dk1"/>
              </a:buClr>
              <a:buSzPts val="1800"/>
              <a:buFont typeface="Libre Franklin"/>
              <a:buChar char="●"/>
            </a:pPr>
            <a:r>
              <a:rPr lang="en-US" sz="1800" dirty="0">
                <a:solidFill>
                  <a:schemeClr val="dk1"/>
                </a:solidFill>
                <a:latin typeface="Libre Franklin"/>
                <a:ea typeface="Libre Franklin"/>
                <a:cs typeface="Libre Franklin"/>
                <a:sym typeface="Libre Franklin"/>
              </a:rPr>
              <a:t>Course topic: Informatics law</a:t>
            </a:r>
          </a:p>
          <a:p>
            <a:pPr marL="457200" lvl="0" indent="-342900" algn="l" rtl="0">
              <a:lnSpc>
                <a:spcPct val="150000"/>
              </a:lnSpc>
              <a:spcBef>
                <a:spcPts val="1000"/>
              </a:spcBef>
              <a:spcAft>
                <a:spcPts val="0"/>
              </a:spcAft>
              <a:buClr>
                <a:schemeClr val="dk1"/>
              </a:buClr>
              <a:buSzPts val="1800"/>
              <a:buFont typeface="Libre Franklin"/>
              <a:buChar char="●"/>
            </a:pPr>
            <a:r>
              <a:rPr lang="en-US" sz="1800" dirty="0">
                <a:solidFill>
                  <a:schemeClr val="dk1"/>
                </a:solidFill>
                <a:latin typeface="Libre Franklin"/>
                <a:ea typeface="Libre Franklin"/>
                <a:cs typeface="Libre Franklin"/>
                <a:sym typeface="Libre Franklin"/>
              </a:rPr>
              <a:t>Inaccessible documents: 104</a:t>
            </a:r>
          </a:p>
          <a:p>
            <a:pPr marL="457200" lvl="0" indent="-342900" algn="l" rtl="0">
              <a:lnSpc>
                <a:spcPct val="150000"/>
              </a:lnSpc>
              <a:spcBef>
                <a:spcPts val="1000"/>
              </a:spcBef>
              <a:spcAft>
                <a:spcPts val="0"/>
              </a:spcAft>
              <a:buClr>
                <a:schemeClr val="dk1"/>
              </a:buClr>
              <a:buSzPts val="1800"/>
              <a:buFont typeface="Libre Franklin"/>
              <a:buChar char="●"/>
            </a:pPr>
            <a:r>
              <a:rPr lang="en-US" sz="1800" dirty="0">
                <a:solidFill>
                  <a:schemeClr val="dk1"/>
                </a:solidFill>
                <a:latin typeface="Libre Franklin"/>
                <a:ea typeface="Libre Franklin"/>
                <a:cs typeface="Libre Franklin"/>
                <a:sym typeface="Libre Franklin"/>
              </a:rPr>
              <a:t>Error types:</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Scanned documents (58.7%)</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Incorrectly tagged PDFs (36.5%)</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Inaccessible Word documents (3.2%)</a:t>
            </a:r>
          </a:p>
          <a:p>
            <a:pPr marL="914400" lvl="1" indent="-330200" algn="l" rtl="0">
              <a:lnSpc>
                <a:spcPct val="150000"/>
              </a:lnSpc>
              <a:spcBef>
                <a:spcPts val="0"/>
              </a:spcBef>
              <a:spcAft>
                <a:spcPts val="0"/>
              </a:spcAft>
              <a:buClr>
                <a:schemeClr val="dk1"/>
              </a:buClr>
              <a:buSzPts val="1600"/>
              <a:buFont typeface="Libre Franklin"/>
              <a:buChar char="○"/>
            </a:pPr>
            <a:r>
              <a:rPr lang="en-US" sz="1600" dirty="0">
                <a:solidFill>
                  <a:schemeClr val="dk1"/>
                </a:solidFill>
                <a:latin typeface="Libre Franklin"/>
                <a:ea typeface="Libre Franklin"/>
                <a:cs typeface="Libre Franklin"/>
                <a:sym typeface="Libre Franklin"/>
              </a:rPr>
              <a:t>PDFs with math equations (1.6%)</a:t>
            </a:r>
          </a:p>
          <a:p>
            <a:pPr marL="457200" lvl="0" indent="-342900" algn="l" rtl="0">
              <a:lnSpc>
                <a:spcPct val="150000"/>
              </a:lnSpc>
              <a:spcBef>
                <a:spcPts val="0"/>
              </a:spcBef>
              <a:spcAft>
                <a:spcPts val="0"/>
              </a:spcAft>
              <a:buClr>
                <a:schemeClr val="dk1"/>
              </a:buClr>
              <a:buSzPts val="1800"/>
              <a:buFont typeface="Libre Franklin"/>
              <a:buChar char="●"/>
            </a:pPr>
            <a:endParaRPr lang="en-US" sz="1800" dirty="0">
              <a:solidFill>
                <a:schemeClr val="dk1"/>
              </a:solidFill>
              <a:latin typeface="Libre Franklin"/>
              <a:ea typeface="Libre Franklin"/>
              <a:cs typeface="Libre Franklin"/>
              <a:sym typeface="Libre Franklin"/>
            </a:endParaRPr>
          </a:p>
        </p:txBody>
      </p:sp>
      <p:pic>
        <p:nvPicPr>
          <p:cNvPr id="4" name="Picture 3">
            <a:extLst>
              <a:ext uri="{FF2B5EF4-FFF2-40B4-BE49-F238E27FC236}">
                <a16:creationId xmlns:a16="http://schemas.microsoft.com/office/drawing/2014/main" id="{32625272-6A48-DEC8-E55D-87802FE84A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17910" y="1367500"/>
            <a:ext cx="3739865" cy="2484894"/>
          </a:xfrm>
          <a:prstGeom prst="rect">
            <a:avLst/>
          </a:prstGeom>
          <a:ln>
            <a:solidFill>
              <a:schemeClr val="tx1"/>
            </a:solidFill>
          </a:ln>
        </p:spPr>
      </p:pic>
    </p:spTree>
    <p:extLst>
      <p:ext uri="{BB962C8B-B14F-4D97-AF65-F5344CB8AC3E}">
        <p14:creationId xmlns:p14="http://schemas.microsoft.com/office/powerpoint/2010/main" val="1691466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2"/>
          <p:cNvSpPr txBox="1">
            <a:spLocks noGrp="1"/>
          </p:cNvSpPr>
          <p:nvPr>
            <p:ph type="title" idx="4294967295"/>
          </p:nvPr>
        </p:nvSpPr>
        <p:spPr>
          <a:xfrm>
            <a:off x="344075" y="485250"/>
            <a:ext cx="8513700" cy="746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Libre Franklin"/>
                <a:ea typeface="Libre Franklin"/>
                <a:cs typeface="Libre Franklin"/>
                <a:sym typeface="Libre Franklin"/>
              </a:rPr>
              <a:t>Project Challenges</a:t>
            </a:r>
          </a:p>
        </p:txBody>
      </p:sp>
      <p:sp>
        <p:nvSpPr>
          <p:cNvPr id="112" name="Google Shape;112;p22"/>
          <p:cNvSpPr txBox="1"/>
          <p:nvPr/>
        </p:nvSpPr>
        <p:spPr>
          <a:xfrm>
            <a:off x="344075" y="1367500"/>
            <a:ext cx="3901200" cy="31683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1"/>
              </a:buClr>
              <a:buSzPts val="1800"/>
              <a:buFont typeface="Libre Franklin"/>
              <a:buChar char="●"/>
            </a:pPr>
            <a:r>
              <a:rPr lang="en-US" sz="1800" dirty="0">
                <a:solidFill>
                  <a:schemeClr val="dk1"/>
                </a:solidFill>
                <a:latin typeface="Libre Franklin"/>
                <a:ea typeface="Libre Franklin"/>
                <a:cs typeface="Libre Franklin"/>
                <a:sym typeface="Libre Franklin"/>
              </a:rPr>
              <a:t>Short deadline</a:t>
            </a:r>
          </a:p>
          <a:p>
            <a:pPr marL="457200" lvl="0" indent="-342900" algn="l" rtl="0">
              <a:lnSpc>
                <a:spcPct val="150000"/>
              </a:lnSpc>
              <a:spcBef>
                <a:spcPts val="0"/>
              </a:spcBef>
              <a:spcAft>
                <a:spcPts val="0"/>
              </a:spcAft>
              <a:buClr>
                <a:schemeClr val="dk1"/>
              </a:buClr>
              <a:buSzPts val="1800"/>
              <a:buFont typeface="Libre Franklin"/>
              <a:buChar char="●"/>
            </a:pPr>
            <a:r>
              <a:rPr lang="en-US" sz="1800" dirty="0">
                <a:solidFill>
                  <a:schemeClr val="dk1"/>
                </a:solidFill>
                <a:latin typeface="Libre Franklin"/>
                <a:ea typeface="Libre Franklin"/>
                <a:cs typeface="Libre Franklin"/>
                <a:sym typeface="Libre Franklin"/>
              </a:rPr>
              <a:t>Unfamiliar with libraries</a:t>
            </a:r>
          </a:p>
          <a:p>
            <a:pPr marL="457200" lvl="0" indent="-342900" algn="l" rtl="0">
              <a:lnSpc>
                <a:spcPct val="150000"/>
              </a:lnSpc>
              <a:spcBef>
                <a:spcPts val="0"/>
              </a:spcBef>
              <a:spcAft>
                <a:spcPts val="0"/>
              </a:spcAft>
              <a:buClr>
                <a:schemeClr val="dk1"/>
              </a:buClr>
              <a:buSzPts val="1800"/>
              <a:buFont typeface="Libre Franklin"/>
              <a:buChar char="●"/>
            </a:pPr>
            <a:r>
              <a:rPr lang="en-US" sz="1800" dirty="0">
                <a:solidFill>
                  <a:schemeClr val="dk1"/>
                </a:solidFill>
                <a:latin typeface="Libre Franklin"/>
                <a:ea typeface="Libre Franklin"/>
                <a:cs typeface="Libre Franklin"/>
                <a:sym typeface="Libre Franklin"/>
              </a:rPr>
              <a:t>Specialized content</a:t>
            </a:r>
          </a:p>
          <a:p>
            <a:pPr marL="457200" lvl="0" indent="-342900" algn="l" rtl="0">
              <a:lnSpc>
                <a:spcPct val="150000"/>
              </a:lnSpc>
              <a:spcBef>
                <a:spcPts val="0"/>
              </a:spcBef>
              <a:spcAft>
                <a:spcPts val="0"/>
              </a:spcAft>
              <a:buClr>
                <a:schemeClr val="dk1"/>
              </a:buClr>
              <a:buSzPts val="1800"/>
              <a:buFont typeface="Libre Franklin"/>
              <a:buChar char="●"/>
            </a:pPr>
            <a:r>
              <a:rPr lang="en-US" sz="1800" dirty="0">
                <a:solidFill>
                  <a:schemeClr val="dk1"/>
                </a:solidFill>
                <a:latin typeface="Libre Franklin"/>
                <a:ea typeface="Libre Franklin"/>
                <a:cs typeface="Libre Franklin"/>
                <a:sym typeface="Libre Franklin"/>
              </a:rPr>
              <a:t>No process yet</a:t>
            </a:r>
            <a:endParaRPr lang="en-US" sz="1600" dirty="0">
              <a:solidFill>
                <a:schemeClr val="dk1"/>
              </a:solidFill>
              <a:latin typeface="Libre Franklin"/>
              <a:ea typeface="Libre Franklin"/>
              <a:cs typeface="Libre Franklin"/>
              <a:sym typeface="Libre Franklin"/>
            </a:endParaRPr>
          </a:p>
        </p:txBody>
      </p:sp>
      <p:pic>
        <p:nvPicPr>
          <p:cNvPr id="3" name="Picture 2" descr="Person in a business suit looks out over an obstacle course.">
            <a:extLst>
              <a:ext uri="{FF2B5EF4-FFF2-40B4-BE49-F238E27FC236}">
                <a16:creationId xmlns:a16="http://schemas.microsoft.com/office/drawing/2014/main" id="{D378742F-FB96-DA07-C526-5950E4303354}"/>
              </a:ext>
            </a:extLst>
          </p:cNvPr>
          <p:cNvPicPr>
            <a:picLocks noChangeAspect="1"/>
          </p:cNvPicPr>
          <p:nvPr/>
        </p:nvPicPr>
        <p:blipFill>
          <a:blip r:embed="rId4"/>
          <a:stretch>
            <a:fillRect/>
          </a:stretch>
        </p:blipFill>
        <p:spPr>
          <a:xfrm>
            <a:off x="4708583" y="858300"/>
            <a:ext cx="4149192" cy="3693309"/>
          </a:xfrm>
          <a:prstGeom prst="rect">
            <a:avLst/>
          </a:prstGeom>
        </p:spPr>
      </p:pic>
    </p:spTree>
    <p:extLst>
      <p:ext uri="{BB962C8B-B14F-4D97-AF65-F5344CB8AC3E}">
        <p14:creationId xmlns:p14="http://schemas.microsoft.com/office/powerpoint/2010/main" val="96211402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1071</TotalTime>
  <Words>1930</Words>
  <Application>Microsoft Macintosh PowerPoint</Application>
  <PresentationFormat>On-screen Show (16:9)</PresentationFormat>
  <Paragraphs>309</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Libre Franklin</vt:lpstr>
      <vt:lpstr>BentonSans Medium</vt:lpstr>
      <vt:lpstr>Arial</vt:lpstr>
      <vt:lpstr>Simple Light</vt:lpstr>
      <vt:lpstr>No, Really, Which Search Engine Do I Use? Making a Guide for Finding Accessible Documents</vt:lpstr>
      <vt:lpstr>Presenter</vt:lpstr>
      <vt:lpstr>Collaborators</vt:lpstr>
      <vt:lpstr>Agenda</vt:lpstr>
      <vt:lpstr>The Project</vt:lpstr>
      <vt:lpstr>Who We Are</vt:lpstr>
      <vt:lpstr>How We Got Involved</vt:lpstr>
      <vt:lpstr>Project At A Glance</vt:lpstr>
      <vt:lpstr>Project Challenges</vt:lpstr>
      <vt:lpstr>Starting From Scratch</vt:lpstr>
      <vt:lpstr>The System</vt:lpstr>
      <vt:lpstr>What We Thought…</vt:lpstr>
      <vt:lpstr>…What It’s Really Like</vt:lpstr>
      <vt:lpstr>IU Library System</vt:lpstr>
      <vt:lpstr>Problems Encountered</vt:lpstr>
      <vt:lpstr>Campus Access</vt:lpstr>
      <vt:lpstr>Database Confusion</vt:lpstr>
      <vt:lpstr>Is It Really Accessible?</vt:lpstr>
      <vt:lpstr>Permalink Trouble</vt:lpstr>
      <vt:lpstr>Permalink Edits (1 of 2)</vt:lpstr>
      <vt:lpstr>Permalink Edits (2 of 2)</vt:lpstr>
      <vt:lpstr>Our Process</vt:lpstr>
      <vt:lpstr>Project Management</vt:lpstr>
      <vt:lpstr>Steps Taken</vt:lpstr>
      <vt:lpstr>Collaboration</vt:lpstr>
      <vt:lpstr>The Library Linking Guide</vt:lpstr>
      <vt:lpstr>What Should Be Included?</vt:lpstr>
      <vt:lpstr>What Should Be Left Out?</vt:lpstr>
      <vt:lpstr>Feedback &amp; Refinement</vt:lpstr>
      <vt:lpstr>Final(-ish) Structure</vt:lpstr>
      <vt:lpstr>Future Additions</vt:lpstr>
      <vt:lpstr>Project Results</vt:lpstr>
      <vt:lpstr>Results At A Glance</vt:lpstr>
      <vt:lpstr>Project Deliverables</vt:lpstr>
      <vt:lpstr>Reducing Barriers</vt:lpstr>
      <vt:lpstr>Training Materials</vt:lpstr>
      <vt:lpstr>Advocacy &amp; Procurement</vt:lpstr>
      <vt:lpstr>Building Relationships</vt:lpstr>
      <vt:lpstr>Tips for Building Relationships</vt:lpstr>
      <vt:lpstr>Takeaways</vt:lpstr>
      <vt:lpstr>Tips: Identifying Barriers</vt:lpstr>
      <vt:lpstr>Tips: Addressing Barriers</vt:lpstr>
      <vt:lpstr>More Resources</vt:lpstr>
      <vt:lpstr>Thank you! Q&amp;A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Anika Ervin-Ward</cp:lastModifiedBy>
  <cp:revision>4</cp:revision>
  <dcterms:modified xsi:type="dcterms:W3CDTF">2025-06-13T14:57:56Z</dcterms:modified>
</cp:coreProperties>
</file>