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60" r:id="rId4"/>
    <p:sldId id="266" r:id="rId5"/>
    <p:sldId id="263" r:id="rId6"/>
    <p:sldId id="262" r:id="rId7"/>
    <p:sldId id="268" r:id="rId8"/>
    <p:sldId id="257" r:id="rId9"/>
    <p:sldId id="273" r:id="rId10"/>
    <p:sldId id="270" r:id="rId11"/>
    <p:sldId id="259" r:id="rId12"/>
    <p:sldId id="258" r:id="rId13"/>
    <p:sldId id="264" r:id="rId14"/>
    <p:sldId id="265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7E9324-096C-2E76-3DCC-9AAE42A24A8C}" name="Mark Pellegrino" initials="MP" userId="S::pellem11@mcmaster.ca::cd50bf76-55f8-4c18-99c7-60fce7113d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4FEE8-B046-93E1-22AC-4A06DD522E60}" v="437" dt="2025-06-17T14:44:28.426"/>
    <p1510:client id="{84D6DEDB-B79C-C1F8-C58E-7CD4909087EC}" v="2" dt="2025-06-16T19:31:56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6B023-520A-4C56-AAE7-DD76D8A1B0BC}" type="datetimeFigureOut"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C9B2-E8BD-4123-97ED-F8D3834029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5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ae ligature is part of the normal </a:t>
            </a:r>
            <a:r>
              <a:rPr lang="en-US" err="1">
                <a:cs typeface="Calibri"/>
              </a:rPr>
              <a:t>unicode</a:t>
            </a:r>
            <a:r>
              <a:rPr lang="en-US">
                <a:cs typeface="Calibri"/>
              </a:rPr>
              <a:t> character map?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CC9B2-E8BD-4123-97ED-F8D383402908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CC480-586B-6CBE-D823-57877C37B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C0789-6821-596E-D177-71FE918A6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10767-1E40-D14C-A300-72352B77F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ae ligature is part of the normal </a:t>
            </a:r>
            <a:r>
              <a:rPr lang="en-US" err="1">
                <a:cs typeface="Calibri"/>
              </a:rPr>
              <a:t>unicode</a:t>
            </a:r>
            <a:r>
              <a:rPr lang="en-US">
                <a:cs typeface="Calibri"/>
              </a:rPr>
              <a:t> character map?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0A895-B265-1774-5E0A-36D237BB3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CC9B2-E8BD-4123-97ED-F8D383402908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atinocr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roups.google.com/g/tesseract-ocr" TargetMode="External"/><Relationship Id="rId3" Type="http://schemas.openxmlformats.org/officeDocument/2006/relationships/hyperlink" Target="https://archive.org/developers/pdf.html" TargetMode="External"/><Relationship Id="rId7" Type="http://schemas.openxmlformats.org/officeDocument/2006/relationships/hyperlink" Target="https://github.com/tesseract-ocr/tesseract/issues/1769" TargetMode="External"/><Relationship Id="rId2" Type="http://schemas.openxmlformats.org/officeDocument/2006/relationships/hyperlink" Target="https://www.youtube.com/c/TheAccessibilityGu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tinocr.org/" TargetMode="External"/><Relationship Id="rId5" Type="http://schemas.openxmlformats.org/officeDocument/2006/relationships/hyperlink" Target="https://scribeocr.com/" TargetMode="External"/><Relationship Id="rId4" Type="http://schemas.openxmlformats.org/officeDocument/2006/relationships/hyperlink" Target="https://bibwild.wordpress.com/2023/07/18/investigating-ocr-and-text-pdfs-from-digital-collections/" TargetMode="External"/><Relationship Id="rId9" Type="http://schemas.openxmlformats.org/officeDocument/2006/relationships/hyperlink" Target="https://kba.github.io/hocr-spec/1.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Accessible (Digital) Archives:</a:t>
            </a:r>
            <a:br>
              <a:rPr lang="en-US" sz="5400" dirty="0"/>
            </a:br>
            <a:r>
              <a:rPr lang="en-US" sz="5400" dirty="0"/>
              <a:t>Why we don't have them and why AI isn't helping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(sensationalist title explained: AI is helping, but only with certain aspects of digital archives workflows, leaving critical areas of accessibility unchanged and greatly in need of improvement)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3713A-D95C-E9FA-DE30-20D072B6DD20}"/>
              </a:ext>
            </a:extLst>
          </p:cNvPr>
          <p:cNvSpPr txBox="1"/>
          <p:nvPr/>
        </p:nvSpPr>
        <p:spPr>
          <a:xfrm>
            <a:off x="1049771" y="5077964"/>
            <a:ext cx="54685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Mark Pellegrino</a:t>
            </a:r>
          </a:p>
          <a:p>
            <a:r>
              <a:rPr lang="en-US" dirty="0"/>
              <a:t>Digitization Services Librarian</a:t>
            </a:r>
          </a:p>
          <a:p>
            <a:r>
              <a:rPr lang="en-US" dirty="0"/>
              <a:t>McMaster University</a:t>
            </a:r>
          </a:p>
          <a:p>
            <a:r>
              <a:rPr lang="en-US" dirty="0"/>
              <a:t>October, 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EB9664-F5D2-F4EB-E7DF-AB4E7FD317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8200" y="518294"/>
            <a:ext cx="7501038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 AI generated extracted text in a PDF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close-up of a page containing Latin text with a search box that is unable to find the specified term.">
            <a:extLst>
              <a:ext uri="{FF2B5EF4-FFF2-40B4-BE49-F238E27FC236}">
                <a16:creationId xmlns:a16="http://schemas.microsoft.com/office/drawing/2014/main" id="{0A048588-54EC-1EF2-9391-991CF356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99" y="3120445"/>
            <a:ext cx="9982241" cy="311063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22F356-A69C-CDFA-D501-A967E1C71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6193" y="5291654"/>
            <a:ext cx="1532484" cy="5239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31D5A8-3172-FEEF-C2F9-990E6F5C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68" y="1049247"/>
            <a:ext cx="10515600" cy="2065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Why not just copy and paste it into your OCR Editor?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Sadly, it doesn't work like that.  It makes for really sloppy PDFs.</a:t>
            </a:r>
          </a:p>
          <a:p>
            <a:r>
              <a:rPr lang="en-US" dirty="0">
                <a:ea typeface="+mn-lt"/>
                <a:cs typeface="+mn-lt"/>
              </a:rPr>
              <a:t>There's no way to generate the </a:t>
            </a:r>
            <a:r>
              <a:rPr lang="en-US" err="1">
                <a:ea typeface="+mn-lt"/>
                <a:cs typeface="+mn-lt"/>
              </a:rPr>
              <a:t>hOCR</a:t>
            </a:r>
            <a:r>
              <a:rPr lang="en-US" dirty="0">
                <a:ea typeface="+mn-lt"/>
                <a:cs typeface="+mn-lt"/>
              </a:rPr>
              <a:t> coordinates with extracted text.  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Text won't match the source image.  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Searches may not work.  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Won't be able to highlight and copy + paste the correct words.</a:t>
            </a:r>
          </a:p>
        </p:txBody>
      </p:sp>
    </p:spTree>
    <p:extLst>
      <p:ext uri="{BB962C8B-B14F-4D97-AF65-F5344CB8AC3E}">
        <p14:creationId xmlns:p14="http://schemas.microsoft.com/office/powerpoint/2010/main" val="187831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041B-73F4-6481-5724-47B9784151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5416" y="676547"/>
            <a:ext cx="10089215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Tesseract with Training Data from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  <a:hlinkClick r:id="rId2"/>
              </a:rPr>
              <a:t>https://latinocr.org/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4" name="Content Placeholder 3" descr="A screen shot of a Linux command line demonstrating the usage of Tesseract software.">
            <a:extLst>
              <a:ext uri="{FF2B5EF4-FFF2-40B4-BE49-F238E27FC236}">
                <a16:creationId xmlns:a16="http://schemas.microsoft.com/office/drawing/2014/main" id="{2E914360-820B-9E01-A068-7AF4FD2CA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106" y="1135688"/>
            <a:ext cx="10198273" cy="33218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3CB6BD-9C34-D18F-21E7-CB5FFD4659BB}"/>
              </a:ext>
            </a:extLst>
          </p:cNvPr>
          <p:cNvSpPr txBox="1"/>
          <p:nvPr/>
        </p:nvSpPr>
        <p:spPr>
          <a:xfrm>
            <a:off x="974940" y="4548627"/>
            <a:ext cx="1018781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/>
              <a:t>pdf </a:t>
            </a:r>
            <a:r>
              <a:rPr lang="en-US" sz="2000" dirty="0"/>
              <a:t>– Create PDF containing compressed version of original image with hidden, searchable, and selectable textual overlay.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000" b="1" dirty="0"/>
              <a:t>txt </a:t>
            </a:r>
            <a:r>
              <a:rPr lang="en-US" sz="2000" dirty="0"/>
              <a:t>– extracted text in plain text .txt file.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/>
              <a:t>hocr</a:t>
            </a:r>
            <a:r>
              <a:rPr lang="en-US" sz="2000" b="1" dirty="0"/>
              <a:t> </a:t>
            </a:r>
            <a:r>
              <a:rPr lang="en-US" sz="2000" dirty="0"/>
              <a:t>– extracted text as </a:t>
            </a:r>
            <a:r>
              <a:rPr lang="en-US" sz="2000" dirty="0" err="1"/>
              <a:t>xhtml</a:t>
            </a:r>
            <a:r>
              <a:rPr lang="en-US" sz="2000" dirty="0"/>
              <a:t> character position information in .html file</a:t>
            </a:r>
          </a:p>
        </p:txBody>
      </p:sp>
    </p:spTree>
    <p:extLst>
      <p:ext uri="{BB962C8B-B14F-4D97-AF65-F5344CB8AC3E}">
        <p14:creationId xmlns:p14="http://schemas.microsoft.com/office/powerpoint/2010/main" val="65240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CE4ED0-2475-A6B3-754C-0ADF69AA58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4705" y="341443"/>
            <a:ext cx="966607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PDF textual overlay compared to extracted text</a:t>
            </a:r>
          </a:p>
        </p:txBody>
      </p:sp>
      <p:pic>
        <p:nvPicPr>
          <p:cNvPr id="4" name="Content Placeholder 3" descr="A screenshot comparing a PDF with a textual overlay with the same text that has been extracted to a text file.">
            <a:extLst>
              <a:ext uri="{FF2B5EF4-FFF2-40B4-BE49-F238E27FC236}">
                <a16:creationId xmlns:a16="http://schemas.microsoft.com/office/drawing/2014/main" id="{9BB5FE1F-D60E-DA4C-34B2-7E653EC0B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14" t="-3220" r="-414" b="3399"/>
          <a:stretch/>
        </p:blipFill>
        <p:spPr>
          <a:xfrm>
            <a:off x="896892" y="608962"/>
            <a:ext cx="9852228" cy="5723387"/>
          </a:xfrm>
        </p:spPr>
      </p:pic>
    </p:spTree>
    <p:extLst>
      <p:ext uri="{BB962C8B-B14F-4D97-AF65-F5344CB8AC3E}">
        <p14:creationId xmlns:p14="http://schemas.microsoft.com/office/powerpoint/2010/main" val="314741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5427-3198-9C69-B6F8-9BBB582A10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5753" y="498201"/>
            <a:ext cx="502577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Editing Tesseract PDFs in Acrobat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age of a PDF where all of the text is replaced by black rectangles.">
            <a:extLst>
              <a:ext uri="{FF2B5EF4-FFF2-40B4-BE49-F238E27FC236}">
                <a16:creationId xmlns:a16="http://schemas.microsoft.com/office/drawing/2014/main" id="{F1696DC9-8286-FBC4-A25B-1708CE72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1" t="-245" r="-1131" b="-446"/>
          <a:stretch/>
        </p:blipFill>
        <p:spPr>
          <a:xfrm>
            <a:off x="5787444" y="625438"/>
            <a:ext cx="5657018" cy="560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B199E9-9343-0E59-93CD-D9CCC51C9F81}"/>
              </a:ext>
            </a:extLst>
          </p:cNvPr>
          <p:cNvSpPr txBox="1"/>
          <p:nvPr/>
        </p:nvSpPr>
        <p:spPr>
          <a:xfrm>
            <a:off x="763009" y="926323"/>
            <a:ext cx="4666476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Tesseract embeds a '</a:t>
            </a:r>
            <a:r>
              <a:rPr lang="en-US" sz="2000" dirty="0" err="1"/>
              <a:t>Glyphless</a:t>
            </a:r>
            <a:r>
              <a:rPr lang="en-US" sz="2000" dirty="0"/>
              <a:t>' font when creating a PDF.</a:t>
            </a: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PDF editing or verification tools cannot open or understand this font.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Acrobat displays text as blacked out.</a:t>
            </a:r>
          </a:p>
          <a:p>
            <a:pPr marL="285750" indent="-285750">
              <a:buFont typeface="Arial"/>
              <a:buChar char="•"/>
            </a:pPr>
            <a:r>
              <a:rPr lang="en-US" sz="2000" err="1"/>
              <a:t>Abbyy</a:t>
            </a:r>
            <a:r>
              <a:rPr lang="en-US" sz="2000" dirty="0"/>
              <a:t> will not open PDFs created with Tesseract.</a:t>
            </a:r>
          </a:p>
          <a:p>
            <a:endParaRPr lang="en-US" dirty="0"/>
          </a:p>
        </p:txBody>
      </p:sp>
      <p:pic>
        <p:nvPicPr>
          <p:cNvPr id="9" name="Picture 8" descr="A screenshot Adobe Acrobat's Preflight demonstrating the 'Make OCR text visible' feature.">
            <a:extLst>
              <a:ext uri="{FF2B5EF4-FFF2-40B4-BE49-F238E27FC236}">
                <a16:creationId xmlns:a16="http://schemas.microsoft.com/office/drawing/2014/main" id="{C1023538-B3E3-4707-FB65-E91AD9EA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60" y="3332374"/>
            <a:ext cx="4514491" cy="289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90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5CE4ED0-2475-A6B3-754C-0ADF69AA58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5167" y="627700"/>
            <a:ext cx="966607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Homegrown Solutions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ScribeOCR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A screenshot of ScribeOCR software.">
            <a:extLst>
              <a:ext uri="{FF2B5EF4-FFF2-40B4-BE49-F238E27FC236}">
                <a16:creationId xmlns:a16="http://schemas.microsoft.com/office/drawing/2014/main" id="{D62C6A47-7B08-4EE6-3A73-19256FF9D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3358" y="1287464"/>
            <a:ext cx="6868920" cy="474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5A41E9-F56B-8D1A-FE1F-CDADF2783B2A}"/>
              </a:ext>
            </a:extLst>
          </p:cNvPr>
          <p:cNvSpPr txBox="1"/>
          <p:nvPr/>
        </p:nvSpPr>
        <p:spPr>
          <a:xfrm>
            <a:off x="564335" y="1280978"/>
            <a:ext cx="409604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One of the only </a:t>
            </a:r>
            <a:r>
              <a:rPr lang="en-US" sz="2000" dirty="0" err="1"/>
              <a:t>hOCR</a:t>
            </a:r>
            <a:r>
              <a:rPr lang="en-US" sz="2000" dirty="0"/>
              <a:t> editing tools.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Completely web-based.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Accepts image + corresponding </a:t>
            </a:r>
            <a:r>
              <a:rPr lang="en-US" sz="2000" dirty="0" err="1"/>
              <a:t>hOCR</a:t>
            </a:r>
            <a:r>
              <a:rPr lang="en-US" sz="2000" dirty="0"/>
              <a:t> files from Tesseract.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Has limitations: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Single developer.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Does not support special characters like the long-s.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Exports can be slow.</a:t>
            </a:r>
          </a:p>
        </p:txBody>
      </p:sp>
    </p:spTree>
    <p:extLst>
      <p:ext uri="{BB962C8B-B14F-4D97-AF65-F5344CB8AC3E}">
        <p14:creationId xmlns:p14="http://schemas.microsoft.com/office/powerpoint/2010/main" val="16275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BE41-D87C-B079-1C80-A2192BC113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9403" y="501517"/>
            <a:ext cx="5701413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So, what do we do?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6EF9-E2AC-8137-43A2-67D3478A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22" y="1035187"/>
            <a:ext cx="6044242" cy="5587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000" dirty="0"/>
              <a:t>Meeting PDF accessibility requirements is very laborious.</a:t>
            </a:r>
            <a:endParaRPr lang="en-US" sz="2000" b="1" dirty="0"/>
          </a:p>
          <a:p>
            <a:pPr marL="342900" indent="-342900"/>
            <a:r>
              <a:rPr lang="en-US" sz="2000" dirty="0"/>
              <a:t>Accessibility requests can take too long to fulfill.</a:t>
            </a:r>
          </a:p>
          <a:p>
            <a:pPr marL="342900" indent="-342900"/>
            <a:r>
              <a:rPr lang="en-US" sz="2000" dirty="0"/>
              <a:t>Accessibility software has little development and hasn't advanced in years.</a:t>
            </a:r>
          </a:p>
          <a:p>
            <a:pPr marL="342900" indent="-342900"/>
            <a:r>
              <a:rPr lang="en-US" sz="2000" dirty="0"/>
              <a:t>This is all reliant on Adobe to further develop PDF accessibility features that are sparsely used.</a:t>
            </a:r>
          </a:p>
          <a:p>
            <a:pPr marL="342900" indent="-342900"/>
            <a:r>
              <a:rPr lang="en-US" sz="2000" dirty="0"/>
              <a:t>We don't have to use PDF. Web-based systems like the IA Reader are surpassing PDF for accessibility, with support for multiple download formats, various views, and built-in screen readers.</a:t>
            </a:r>
          </a:p>
          <a:p>
            <a:pPr marL="342900" indent="-342900"/>
            <a:r>
              <a:rPr lang="en-US" sz="2000" dirty="0" err="1"/>
              <a:t>HathiTrust</a:t>
            </a:r>
            <a:r>
              <a:rPr lang="en-US" sz="2000" dirty="0"/>
              <a:t> avoids this by providing a text version of documents, but not as a PDF text overlay.</a:t>
            </a:r>
          </a:p>
          <a:p>
            <a:pPr marL="342900" indent="-342900"/>
            <a:r>
              <a:rPr lang="en-US" sz="2000" dirty="0"/>
              <a:t>Students will likely be able to use tools themselves to improve their own accessibility experience.</a:t>
            </a:r>
          </a:p>
        </p:txBody>
      </p:sp>
      <p:pic>
        <p:nvPicPr>
          <p:cNvPr id="6" name="Picture 5" descr="A screenshot of a PDF in Adobe Acrobat. ">
            <a:extLst>
              <a:ext uri="{FF2B5EF4-FFF2-40B4-BE49-F238E27FC236}">
                <a16:creationId xmlns:a16="http://schemas.microsoft.com/office/drawing/2014/main" id="{9D5DCD5E-7CB8-9CB7-CB78-8B8164AC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119" y="497482"/>
            <a:ext cx="3911389" cy="586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83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3364E4-B91E-CE22-6D18-75DDFF3F43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0378" y="539777"/>
            <a:ext cx="966607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ChatGPT for Accessibility Support</a:t>
            </a:r>
          </a:p>
        </p:txBody>
      </p:sp>
      <p:pic>
        <p:nvPicPr>
          <p:cNvPr id="4" name="Content Placeholder 3" descr="A screenshot of ChatGPT being asked to translate and transcribe some Latin text to English.">
            <a:extLst>
              <a:ext uri="{FF2B5EF4-FFF2-40B4-BE49-F238E27FC236}">
                <a16:creationId xmlns:a16="http://schemas.microsoft.com/office/drawing/2014/main" id="{A2F0E3FF-26F3-9DB2-270F-2F7CEB025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4861" y="1121024"/>
            <a:ext cx="6239609" cy="499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42D8AC-F53E-29CA-680C-0EFCC605239C}"/>
              </a:ext>
            </a:extLst>
          </p:cNvPr>
          <p:cNvSpPr txBox="1"/>
          <p:nvPr/>
        </p:nvSpPr>
        <p:spPr>
          <a:xfrm>
            <a:off x="541008" y="1100670"/>
            <a:ext cx="477265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Students and researchers are probably just going to do it themselves with ChatGPT.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ChatGTP</a:t>
            </a:r>
            <a:r>
              <a:rPr lang="en-US" sz="2000" dirty="0"/>
              <a:t> can translate languages, create summaries, or generate transcriptions in just a few seconds.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It's an easy to use, user-facing experience (with obvious environmental and ethical concerns).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Doesn't mean that we don't still have an obligation to distribute content without meeting accessibility guidelines.</a:t>
            </a:r>
          </a:p>
        </p:txBody>
      </p:sp>
      <p:pic>
        <p:nvPicPr>
          <p:cNvPr id="2" name="Picture 1" descr="The ChatGPT logo">
            <a:extLst>
              <a:ext uri="{FF2B5EF4-FFF2-40B4-BE49-F238E27FC236}">
                <a16:creationId xmlns:a16="http://schemas.microsoft.com/office/drawing/2014/main" id="{14C44F8D-158E-BD88-E489-2E72C702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749" y="4695951"/>
            <a:ext cx="1324156" cy="14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3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D14D-2F8C-5C32-5394-E48D6A4F53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4527" y="718868"/>
            <a:ext cx="10049773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Thanks, Let's talk.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 Pellegrino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 me at: pellem11@mcmaster.ca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D1ABD-8C66-791D-5876-CE918925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83" y="2298330"/>
            <a:ext cx="10045230" cy="3706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Some great sources if you're interested:</a:t>
            </a:r>
          </a:p>
          <a:p>
            <a:pPr marL="457200" indent="-457200"/>
            <a:r>
              <a:rPr lang="en-US" sz="2000" dirty="0">
                <a:hlinkClick r:id="rId2"/>
              </a:rPr>
              <a:t>The Accessibility Guy</a:t>
            </a:r>
            <a:r>
              <a:rPr lang="en-US" sz="2000" dirty="0"/>
              <a:t> on </a:t>
            </a:r>
            <a:r>
              <a:rPr lang="en-US" sz="2000" dirty="0" err="1"/>
              <a:t>Youtube</a:t>
            </a:r>
            <a:endParaRPr lang="en-US" sz="2000" dirty="0"/>
          </a:p>
          <a:p>
            <a:pPr marL="457200" indent="-457200"/>
            <a:r>
              <a:rPr lang="en-US" sz="2000" dirty="0">
                <a:hlinkClick r:id="rId3"/>
              </a:rPr>
              <a:t>Internet Archve PDF workflows</a:t>
            </a:r>
            <a:endParaRPr lang="en-US" sz="2000" dirty="0"/>
          </a:p>
          <a:p>
            <a:pPr marL="457200" indent="-457200"/>
            <a:r>
              <a:rPr lang="en-US" sz="2000" dirty="0">
                <a:ea typeface="+mn-lt"/>
                <a:cs typeface="+mn-lt"/>
                <a:hlinkClick r:id="rId4"/>
              </a:rPr>
              <a:t>Investigating OCR and Text PDFs from Digital Collections.</a:t>
            </a:r>
            <a:r>
              <a:rPr lang="en-US" sz="2000" dirty="0">
                <a:ea typeface="+mn-lt"/>
                <a:cs typeface="+mn-lt"/>
              </a:rPr>
              <a:t> Jonathan</a:t>
            </a:r>
            <a:r>
              <a:rPr lang="en-US" sz="2000" dirty="0"/>
              <a:t> Rockhind, 2023</a:t>
            </a:r>
            <a:r>
              <a:rPr lang="en-US" sz="2000" dirty="0">
                <a:ea typeface="+mn-lt"/>
                <a:cs typeface="+mn-lt"/>
              </a:rPr>
              <a:t> </a:t>
            </a:r>
            <a:endParaRPr lang="en-US" sz="2000" dirty="0"/>
          </a:p>
          <a:p>
            <a:pPr marL="457200" indent="-457200"/>
            <a:r>
              <a:rPr lang="en-US" sz="2000" dirty="0">
                <a:ea typeface="+mn-lt"/>
                <a:cs typeface="+mn-lt"/>
                <a:hlinkClick r:id="rId5"/>
              </a:rPr>
              <a:t>ScribeOCR</a:t>
            </a:r>
            <a:endParaRPr lang="en-US" sz="2000" dirty="0">
              <a:ea typeface="+mn-lt"/>
              <a:cs typeface="+mn-lt"/>
            </a:endParaRPr>
          </a:p>
          <a:p>
            <a:pPr marL="457200" indent="-457200"/>
            <a:r>
              <a:rPr lang="en-US" sz="2000" dirty="0">
                <a:hlinkClick r:id="rId6"/>
              </a:rPr>
              <a:t>Latin OCR</a:t>
            </a:r>
            <a:endParaRPr lang="en-US" sz="2000" dirty="0"/>
          </a:p>
          <a:p>
            <a:pPr marL="457200" indent="-457200"/>
            <a:r>
              <a:rPr lang="en-US" sz="2000" dirty="0">
                <a:hlinkClick r:id="rId7"/>
              </a:rPr>
              <a:t>Tesseract GitHub</a:t>
            </a:r>
            <a:r>
              <a:rPr lang="en-US" sz="2000" dirty="0"/>
              <a:t> thread about </a:t>
            </a:r>
            <a:r>
              <a:rPr lang="en-US" sz="2000" dirty="0" err="1"/>
              <a:t>Glyphless</a:t>
            </a:r>
            <a:r>
              <a:rPr lang="en-US" sz="2000" dirty="0"/>
              <a:t> fonts.</a:t>
            </a:r>
          </a:p>
          <a:p>
            <a:pPr marL="457200" indent="-457200"/>
            <a:r>
              <a:rPr lang="en-US" sz="2000" dirty="0">
                <a:hlinkClick r:id="rId8"/>
              </a:rPr>
              <a:t>Tesseract Google Group</a:t>
            </a:r>
            <a:endParaRPr lang="en-US" sz="2000" dirty="0"/>
          </a:p>
          <a:p>
            <a:pPr marL="457200" indent="-457200"/>
            <a:r>
              <a:rPr lang="en-US" sz="2000" dirty="0">
                <a:hlinkClick r:id="rId9"/>
              </a:rPr>
              <a:t>hOCR</a:t>
            </a:r>
            <a:r>
              <a:rPr lang="en-US" sz="2000" dirty="0"/>
              <a:t> Standard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6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933D-84B6-17C9-B046-F1227DC2A7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47902" y="384442"/>
            <a:ext cx="5667973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Starting Image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A page of a book containing Latin text and ornate decorations.">
            <a:extLst>
              <a:ext uri="{FF2B5EF4-FFF2-40B4-BE49-F238E27FC236}">
                <a16:creationId xmlns:a16="http://schemas.microsoft.com/office/drawing/2014/main" id="{A1CCFA26-0038-439B-AB04-ECC83CF51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664" y="378141"/>
            <a:ext cx="3787109" cy="595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B88BB-DED6-1D4F-803A-C3C3211D0757}"/>
              </a:ext>
            </a:extLst>
          </p:cNvPr>
          <p:cNvSpPr txBox="1"/>
          <p:nvPr/>
        </p:nvSpPr>
        <p:spPr>
          <a:xfrm>
            <a:off x="5647129" y="1105218"/>
            <a:ext cx="5684765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Twelfth page of the </a:t>
            </a:r>
            <a:r>
              <a:rPr lang="en-US" sz="2000" i="1" dirty="0" err="1">
                <a:ea typeface="+mn-lt"/>
                <a:cs typeface="+mn-lt"/>
              </a:rPr>
              <a:t>Monstrorum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historia</a:t>
            </a:r>
            <a:r>
              <a:rPr lang="en-US" sz="2000" i="1" dirty="0">
                <a:ea typeface="+mn-lt"/>
                <a:cs typeface="+mn-lt"/>
              </a:rPr>
              <a:t> 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/>
              <a:t>By </a:t>
            </a:r>
            <a:r>
              <a:rPr lang="en-US" sz="2000" dirty="0">
                <a:ea typeface="+mn-lt"/>
                <a:cs typeface="+mn-lt"/>
              </a:rPr>
              <a:t>Ulyssis Aldrovandi, 1642.</a:t>
            </a:r>
          </a:p>
          <a:p>
            <a:r>
              <a:rPr lang="en-US" sz="2000" dirty="0"/>
              <a:t>1 of 956 pages.</a:t>
            </a:r>
          </a:p>
          <a:p>
            <a:endParaRPr lang="en-US" sz="2000" dirty="0"/>
          </a:p>
          <a:p>
            <a:r>
              <a:rPr lang="en-US" sz="2000" dirty="0"/>
              <a:t>Latin language, hand-written, blackletter font.</a:t>
            </a:r>
          </a:p>
          <a:p>
            <a:endParaRPr lang="en-US" sz="2000" dirty="0"/>
          </a:p>
          <a:p>
            <a:r>
              <a:rPr lang="en-US" sz="2000" dirty="0"/>
              <a:t>Digitized as 600dpi TIFF image, 62.2 MB.</a:t>
            </a:r>
          </a:p>
          <a:p>
            <a:endParaRPr lang="en-US" sz="2000" dirty="0"/>
          </a:p>
          <a:p>
            <a:r>
              <a:rPr lang="en-US" sz="2000" dirty="0"/>
              <a:t>Very tough situation for OCR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Drawn adornments around image.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Decorative drop cap (starting letter).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Supporting text in margins.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Single letters around paragraph (G,H, A, DE).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E064BD-8AF9-1A10-F62C-5614994913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9051" y="457951"/>
            <a:ext cx="1043308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OCR and 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hOCR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(HTML Optical Character Recognition)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A screen shot of computer code demonstrating the hOCR coordinate system for PDF files.">
            <a:extLst>
              <a:ext uri="{FF2B5EF4-FFF2-40B4-BE49-F238E27FC236}">
                <a16:creationId xmlns:a16="http://schemas.microsoft.com/office/drawing/2014/main" id="{24B0F8B9-3421-BEDF-335B-22396A94F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614" y="3895062"/>
            <a:ext cx="10605514" cy="2375616"/>
          </a:xfrm>
          <a:ln>
            <a:solidFill>
              <a:srgbClr val="FF0000"/>
            </a:solidFill>
          </a:ln>
        </p:spPr>
      </p:pic>
      <p:pic>
        <p:nvPicPr>
          <p:cNvPr id="5" name="Picture 4" descr="A row of Latin characters.">
            <a:extLst>
              <a:ext uri="{FF2B5EF4-FFF2-40B4-BE49-F238E27FC236}">
                <a16:creationId xmlns:a16="http://schemas.microsoft.com/office/drawing/2014/main" id="{58AF69B5-A15B-A603-0062-5E3E038D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23" y="3030293"/>
            <a:ext cx="10584493" cy="482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566F68-A916-7DA5-3422-2B5AC73AA5F7}"/>
              </a:ext>
            </a:extLst>
          </p:cNvPr>
          <p:cNvSpPr txBox="1"/>
          <p:nvPr/>
        </p:nvSpPr>
        <p:spPr>
          <a:xfrm>
            <a:off x="764486" y="1091272"/>
            <a:ext cx="1058095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Recognize the characters in the image.</a:t>
            </a: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dirty="0">
                <a:ea typeface="+mn-lt"/>
                <a:cs typeface="+mn-lt"/>
              </a:rPr>
              <a:t>Overlay those digital character over the images of those character using a coordinate system called </a:t>
            </a:r>
            <a:r>
              <a:rPr lang="en-US" sz="2400" dirty="0" err="1">
                <a:ea typeface="+mn-lt"/>
                <a:cs typeface="+mn-lt"/>
              </a:rPr>
              <a:t>hOCR</a:t>
            </a:r>
            <a:r>
              <a:rPr lang="en-US" sz="2400" dirty="0">
                <a:ea typeface="+mn-lt"/>
                <a:cs typeface="+mn-lt"/>
              </a:rPr>
              <a:t> and embed it in your PDF.</a:t>
            </a:r>
          </a:p>
          <a:p>
            <a:pPr marL="457200" indent="-457200">
              <a:buAutoNum type="arabicPeriod"/>
            </a:pPr>
            <a:r>
              <a:rPr lang="en-US" sz="2400" dirty="0"/>
              <a:t>Predict the font in the image as a TTF and embed it in your PDF.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9620DB-B5A9-C21B-A7DF-88693EC28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474" y="2890120"/>
            <a:ext cx="1396153" cy="752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EA7B7C-C5A6-8830-B46E-7A38C61DD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6697" y="5391128"/>
            <a:ext cx="9795633" cy="2827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7101-9DC0-AED1-E99A-5999F0800A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9316" y="518163"/>
            <a:ext cx="524972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Accessibility Tools: Adobe Acrobat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1818-4A87-6A34-3B71-8D0CB1B3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77" y="1003897"/>
            <a:ext cx="4805713" cy="53622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/>
              <a:t>Why PDF? It's a versatile, universally supported way to encapsulate and disseminate information. 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Elements of an accessible PDF:</a:t>
            </a:r>
          </a:p>
          <a:p>
            <a:pPr marL="457200" indent="-457200"/>
            <a:r>
              <a:rPr lang="en-US" sz="1800" dirty="0"/>
              <a:t>Tagging – PDF elements employ html tagging just like a website, with opportunities to support modern HTML5 semantic tagging.</a:t>
            </a:r>
          </a:p>
          <a:p>
            <a:pPr marL="457200" indent="-457200"/>
            <a:r>
              <a:rPr lang="en-US" sz="1800" dirty="0"/>
              <a:t>Reading Order – tagged elements must be assigned to numerical order for assistive devices.</a:t>
            </a:r>
          </a:p>
          <a:p>
            <a:pPr marL="457200" indent="-457200"/>
            <a:r>
              <a:rPr lang="en-US" sz="1800" dirty="0"/>
              <a:t>Text overlay – the invisible textual element on top of the source image. </a:t>
            </a:r>
          </a:p>
          <a:p>
            <a:pPr marL="457200" indent="-457200"/>
            <a:r>
              <a:rPr lang="en-US" sz="1800" dirty="0"/>
              <a:t>Alt-text for describing images. </a:t>
            </a:r>
          </a:p>
          <a:p>
            <a:pPr marL="457200" indent="-457200"/>
            <a:r>
              <a:rPr lang="en-US" sz="1800" dirty="0"/>
              <a:t>Embedded Metadata (title, author, subject, </a:t>
            </a:r>
            <a:r>
              <a:rPr lang="en-US" sz="1800" dirty="0" err="1"/>
              <a:t>etc</a:t>
            </a:r>
            <a:r>
              <a:rPr lang="en-US" sz="1800" dirty="0"/>
              <a:t>).</a:t>
            </a:r>
          </a:p>
          <a:p>
            <a:pPr marL="0" indent="0">
              <a:buNone/>
            </a:pPr>
            <a:r>
              <a:rPr lang="en-US" sz="1800" dirty="0"/>
              <a:t>If you're interested, check out The Accessibility Guy on YouTube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3" descr="A screenshot of a Adobe Acrobat's PDF accessibility tools demonstrating HTML tags and reading order.">
            <a:extLst>
              <a:ext uri="{FF2B5EF4-FFF2-40B4-BE49-F238E27FC236}">
                <a16:creationId xmlns:a16="http://schemas.microsoft.com/office/drawing/2014/main" id="{4476D72A-1491-DFC9-46EF-05B2EF9D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291" y="615350"/>
            <a:ext cx="5592845" cy="566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99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1E1C-F429-9D3A-4D26-7C827565DF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3339" y="300954"/>
            <a:ext cx="8476881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Accessibility Tools: 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Abbyy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OCR Editor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A screenshot of Abbyy OCR editor software.">
            <a:extLst>
              <a:ext uri="{FF2B5EF4-FFF2-40B4-BE49-F238E27FC236}">
                <a16:creationId xmlns:a16="http://schemas.microsoft.com/office/drawing/2014/main" id="{4E6E9F22-0DA1-3A86-ACD6-4DD8407D1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424" y="2183892"/>
            <a:ext cx="9860899" cy="419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B8312-67D4-F5A3-E571-FC3BED29A9B1}"/>
              </a:ext>
            </a:extLst>
          </p:cNvPr>
          <p:cNvSpPr txBox="1"/>
          <p:nvPr/>
        </p:nvSpPr>
        <p:spPr>
          <a:xfrm>
            <a:off x="1009339" y="845250"/>
            <a:ext cx="1017980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Text editing, verification, and correction tool for optical character recognition.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/>
              <a:t>Left side: Image with recognition areas (green for text, red for image)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Right side: OCR output for manual correction and verification.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Abbyy</a:t>
            </a:r>
            <a:r>
              <a:rPr lang="en-US" dirty="0"/>
              <a:t> does not support accessibility features. You need Acrobat for that.</a:t>
            </a:r>
          </a:p>
        </p:txBody>
      </p:sp>
    </p:spTree>
    <p:extLst>
      <p:ext uri="{BB962C8B-B14F-4D97-AF65-F5344CB8AC3E}">
        <p14:creationId xmlns:p14="http://schemas.microsoft.com/office/powerpoint/2010/main" val="386238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C211-2032-26FA-EEA8-E8AD307DA5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9332" y="511423"/>
            <a:ext cx="8995191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 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Abbyy's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built-in Pattern Training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3A305-93BA-E0EF-B517-45C5B6A75BE0}"/>
              </a:ext>
            </a:extLst>
          </p:cNvPr>
          <p:cNvSpPr txBox="1"/>
          <p:nvPr/>
        </p:nvSpPr>
        <p:spPr>
          <a:xfrm>
            <a:off x="859358" y="984176"/>
            <a:ext cx="991219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Create a unique character map, specific to this text.</a:t>
            </a:r>
            <a:endParaRPr lang="en-US" sz="2000" b="1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Increases accuracy of recognition.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Struggles with ligatures and unconventional characters (like the long-s)</a:t>
            </a:r>
          </a:p>
        </p:txBody>
      </p:sp>
      <p:pic>
        <p:nvPicPr>
          <p:cNvPr id="6" name="Content Placeholder 5" descr="A screenshot of Abbyy OCR Editor's pattern training features.">
            <a:extLst>
              <a:ext uri="{FF2B5EF4-FFF2-40B4-BE49-F238E27FC236}">
                <a16:creationId xmlns:a16="http://schemas.microsoft.com/office/drawing/2014/main" id="{DCC1469E-0792-CF34-35F3-2E0E219BC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143" y="2191012"/>
            <a:ext cx="5475310" cy="386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shot of Abbyy OCR Editor's pattern training features.">
            <a:extLst>
              <a:ext uri="{FF2B5EF4-FFF2-40B4-BE49-F238E27FC236}">
                <a16:creationId xmlns:a16="http://schemas.microsoft.com/office/drawing/2014/main" id="{14BC3462-7106-07E0-C3CA-1A05EFB7F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65" y="2193623"/>
            <a:ext cx="4141288" cy="349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90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68C4F4C-32C9-1EC3-C6ED-99B248D192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8792" y="663334"/>
            <a:ext cx="9912193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 OCR Options: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None of these will interface with our 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Abbyy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Acrobat system.</a:t>
            </a:r>
          </a:p>
        </p:txBody>
      </p:sp>
      <p:pic>
        <p:nvPicPr>
          <p:cNvPr id="4" name="Content Placeholder 3" descr="An Amazon Textract logo.">
            <a:extLst>
              <a:ext uri="{FF2B5EF4-FFF2-40B4-BE49-F238E27FC236}">
                <a16:creationId xmlns:a16="http://schemas.microsoft.com/office/drawing/2014/main" id="{61913567-4324-24C7-840F-3D8252924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734" y="5251281"/>
            <a:ext cx="2321463" cy="1156844"/>
          </a:xfrm>
        </p:spPr>
      </p:pic>
      <p:pic>
        <p:nvPicPr>
          <p:cNvPr id="5" name="Picture 4" descr="The Google Cloud Vision logo.">
            <a:extLst>
              <a:ext uri="{FF2B5EF4-FFF2-40B4-BE49-F238E27FC236}">
                <a16:creationId xmlns:a16="http://schemas.microsoft.com/office/drawing/2014/main" id="{B461769E-AC20-31CA-3556-4571FB70F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44" y="3686746"/>
            <a:ext cx="2087468" cy="1248568"/>
          </a:xfrm>
          <a:prstGeom prst="rect">
            <a:avLst/>
          </a:prstGeom>
        </p:spPr>
      </p:pic>
      <p:pic>
        <p:nvPicPr>
          <p:cNvPr id="7" name="Picture 6" descr="A Tesseract OCR logo.">
            <a:extLst>
              <a:ext uri="{FF2B5EF4-FFF2-40B4-BE49-F238E27FC236}">
                <a16:creationId xmlns:a16="http://schemas.microsoft.com/office/drawing/2014/main" id="{E57DF89C-751A-5FCA-D5BB-696411766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676" y="4515762"/>
            <a:ext cx="3725949" cy="537702"/>
          </a:xfrm>
          <a:prstGeom prst="rect">
            <a:avLst/>
          </a:prstGeom>
        </p:spPr>
      </p:pic>
      <p:pic>
        <p:nvPicPr>
          <p:cNvPr id="2" name="Picture 1" descr="A ChatGPT logo">
            <a:extLst>
              <a:ext uri="{FF2B5EF4-FFF2-40B4-BE49-F238E27FC236}">
                <a16:creationId xmlns:a16="http://schemas.microsoft.com/office/drawing/2014/main" id="{AE34A14D-C46C-1D7C-27FA-F958B9087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941" y="4943170"/>
            <a:ext cx="1295581" cy="1414193"/>
          </a:xfrm>
          <a:prstGeom prst="rect">
            <a:avLst/>
          </a:prstGeom>
        </p:spPr>
      </p:pic>
      <p:pic>
        <p:nvPicPr>
          <p:cNvPr id="3" name="Picture 2" descr="A Microsoft Copilot logo.">
            <a:extLst>
              <a:ext uri="{FF2B5EF4-FFF2-40B4-BE49-F238E27FC236}">
                <a16:creationId xmlns:a16="http://schemas.microsoft.com/office/drawing/2014/main" id="{68AB2D69-DB86-8E67-05DC-F7693192E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473" y="3664620"/>
            <a:ext cx="1295109" cy="1579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62FE52-2DF9-444C-1ADD-4FFD6B97F8FF}"/>
              </a:ext>
            </a:extLst>
          </p:cNvPr>
          <p:cNvSpPr txBox="1"/>
          <p:nvPr/>
        </p:nvSpPr>
        <p:spPr>
          <a:xfrm>
            <a:off x="5548158" y="4467907"/>
            <a:ext cx="13172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dirty="0"/>
              <a:t>VS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BB7BB-4D5F-1CA5-806A-606E8CB988C7}"/>
              </a:ext>
            </a:extLst>
          </p:cNvPr>
          <p:cNvSpPr txBox="1"/>
          <p:nvPr/>
        </p:nvSpPr>
        <p:spPr>
          <a:xfrm>
            <a:off x="1218791" y="1727257"/>
            <a:ext cx="454943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Corporate OCR Options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Highly accurate.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Only produces extracted text.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Can not produce PDFs or add accessibility features.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Privacy concerns.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128D92-BD44-F57E-54DC-813190134769}"/>
              </a:ext>
            </a:extLst>
          </p:cNvPr>
          <p:cNvSpPr txBox="1"/>
          <p:nvPr/>
        </p:nvSpPr>
        <p:spPr>
          <a:xfrm>
            <a:off x="7113508" y="1727256"/>
            <a:ext cx="482260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Free, Open-Source Option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Can create PDF with OCR overlay and </a:t>
            </a:r>
            <a:r>
              <a:rPr lang="en-US" sz="2000" err="1"/>
              <a:t>hOCR</a:t>
            </a:r>
            <a:r>
              <a:rPr lang="en-US" sz="2000" dirty="0"/>
              <a:t> coordinates.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Runs locally, with private training data = no privacy issues.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Can create and share you own training data.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8140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5F81CB-DC6E-E3E9-9BC2-AA0866D3DF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397" y="539777"/>
            <a:ext cx="966607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Tesseract OCR Output vs Source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04C0A-09E3-848D-446B-75060C8B9882}"/>
              </a:ext>
            </a:extLst>
          </p:cNvPr>
          <p:cNvSpPr txBox="1"/>
          <p:nvPr/>
        </p:nvSpPr>
        <p:spPr>
          <a:xfrm>
            <a:off x="3278173" y="3553741"/>
            <a:ext cx="904463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+mn-lt"/>
                <a:cs typeface="+mn-lt"/>
              </a:rPr>
              <a:t>VNCTORV</a:t>
            </a:r>
            <a:r>
              <a:rPr lang="en-US" sz="2000" dirty="0">
                <a:highlight>
                  <a:srgbClr val="FF0000"/>
                </a:highlight>
                <a:ea typeface="+mn-lt"/>
                <a:cs typeface="+mn-lt"/>
              </a:rPr>
              <a:t> 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inuulgatis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animantium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moribus</a:t>
            </a:r>
            <a:r>
              <a:rPr lang="en-US" sz="2000" dirty="0">
                <a:ea typeface="+mn-lt"/>
                <a:cs typeface="+mn-lt"/>
              </a:rPr>
              <a:t>, &amp;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err="1">
                <a:highlight>
                  <a:srgbClr val="FF0000"/>
                </a:highlight>
                <a:ea typeface="+mn-lt"/>
                <a:cs typeface="+mn-lt"/>
              </a:rPr>
              <a:t>i</a:t>
            </a:r>
            <a:endParaRPr lang="en-US" sz="2000">
              <a:highlight>
                <a:srgbClr val="FF0000"/>
              </a:highlight>
            </a:endParaRPr>
          </a:p>
          <a:p>
            <a:r>
              <a:rPr lang="en-US" sz="2000" dirty="0">
                <a:highlight>
                  <a:srgbClr val="FF0000"/>
                </a:highlight>
                <a:ea typeface="+mn-lt"/>
                <a:cs typeface="+mn-lt"/>
              </a:rPr>
              <a:t>lits0 </a:t>
            </a:r>
            <a:r>
              <a:rPr lang="en-US" sz="2000" err="1">
                <a:ea typeface="+mn-lt"/>
                <a:cs typeface="+mn-lt"/>
              </a:rPr>
              <a:t>turis</a:t>
            </a:r>
            <a:r>
              <a:rPr lang="en-US" sz="2000" dirty="0">
                <a:ea typeface="+mn-lt"/>
                <a:cs typeface="+mn-lt"/>
              </a:rPr>
              <a:t>,</a:t>
            </a:r>
            <a:r>
              <a:rPr lang="en-US" sz="2000" dirty="0">
                <a:highlight>
                  <a:srgbClr val="00FF00"/>
                </a:highlight>
                <a:ea typeface="+mn-lt"/>
                <a:cs typeface="+mn-lt"/>
              </a:rPr>
              <a:t> </a:t>
            </a:r>
            <a:r>
              <a:rPr lang="en-US" sz="2000" err="1">
                <a:highlight>
                  <a:srgbClr val="00FF00"/>
                </a:highlight>
                <a:ea typeface="+mn-lt"/>
                <a:cs typeface="+mn-lt"/>
              </a:rPr>
              <a:t>phyſica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miracula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nomine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mon</a:t>
            </a:r>
            <a:r>
              <a:rPr lang="en-US" sz="2000" err="1">
                <a:highlight>
                  <a:srgbClr val="00FF00"/>
                </a:highlight>
                <a:ea typeface="+mn-lt"/>
                <a:cs typeface="+mn-lt"/>
              </a:rPr>
              <a:t>ſt</a:t>
            </a:r>
            <a:r>
              <a:rPr lang="en-US" sz="2000" err="1">
                <a:ea typeface="+mn-lt"/>
                <a:cs typeface="+mn-lt"/>
              </a:rPr>
              <a:t>rorum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vulg</a:t>
            </a:r>
            <a:r>
              <a:rPr lang="en-US" sz="2000" err="1">
                <a:highlight>
                  <a:srgbClr val="FF0000"/>
                </a:highlight>
                <a:ea typeface="+mn-lt"/>
                <a:cs typeface="+mn-lt"/>
              </a:rPr>
              <a:t>o</a:t>
            </a:r>
            <a:r>
              <a:rPr lang="en-US" sz="2000" err="1">
                <a:ea typeface="+mn-lt"/>
                <a:cs typeface="+mn-lt"/>
              </a:rPr>
              <a:t>ò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nuncu</a:t>
            </a:r>
            <a:r>
              <a:rPr lang="en-US" sz="2000" dirty="0">
                <a:ea typeface="+mn-lt"/>
                <a:cs typeface="+mn-lt"/>
              </a:rPr>
              <a:t>-</a:t>
            </a:r>
            <a:endParaRPr lang="en-US" sz="2000" dirty="0"/>
          </a:p>
          <a:p>
            <a:r>
              <a:rPr lang="en-US" sz="2000" dirty="0">
                <a:highlight>
                  <a:srgbClr val="FF0000"/>
                </a:highlight>
                <a:ea typeface="+mn-lt"/>
                <a:cs typeface="+mn-lt"/>
              </a:rPr>
              <a:t>V 7lll 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pata</a:t>
            </a:r>
            <a:r>
              <a:rPr lang="en-US" sz="2000" dirty="0">
                <a:ea typeface="+mn-lt"/>
                <a:cs typeface="+mn-lt"/>
              </a:rPr>
              <a:t>, in </a:t>
            </a:r>
            <a:r>
              <a:rPr lang="en-US" sz="2000" err="1">
                <a:ea typeface="+mn-lt"/>
                <a:cs typeface="+mn-lt"/>
              </a:rPr>
              <a:t>aſpe</a:t>
            </a:r>
            <a:r>
              <a:rPr lang="en-US" sz="2000" err="1">
                <a:highlight>
                  <a:srgbClr val="00FF00"/>
                </a:highlight>
                <a:ea typeface="+mn-lt"/>
                <a:cs typeface="+mn-lt"/>
              </a:rPr>
              <a:t>ct</a:t>
            </a:r>
            <a:r>
              <a:rPr lang="en-US" sz="2000" err="1">
                <a:ea typeface="+mn-lt"/>
                <a:cs typeface="+mn-lt"/>
              </a:rPr>
              <a:t>um</a:t>
            </a:r>
            <a:r>
              <a:rPr lang="en-US" sz="2000" dirty="0">
                <a:ea typeface="+mn-lt"/>
                <a:cs typeface="+mn-lt"/>
              </a:rPr>
              <a:t> publicum </a:t>
            </a:r>
            <a:r>
              <a:rPr lang="en-US" sz="2000" err="1">
                <a:ea typeface="+mn-lt"/>
                <a:cs typeface="+mn-lt"/>
              </a:rPr>
              <a:t>modò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producenda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ſuccedunt</a:t>
            </a:r>
            <a:r>
              <a:rPr lang="en-US" sz="2000" dirty="0">
                <a:ea typeface="+mn-lt"/>
                <a:cs typeface="+mn-lt"/>
              </a:rPr>
              <a:t>;</a:t>
            </a:r>
            <a:endParaRPr lang="en-US" sz="2000" dirty="0"/>
          </a:p>
          <a:p>
            <a:r>
              <a:rPr lang="en-US" sz="2000" dirty="0">
                <a:highlight>
                  <a:srgbClr val="FF0000"/>
                </a:highlight>
                <a:ea typeface="+mn-lt"/>
                <a:cs typeface="+mn-lt"/>
              </a:rPr>
              <a:t>V 7ẽã7 3à5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qu</a:t>
            </a:r>
            <a:r>
              <a:rPr lang="en-US" sz="2000" err="1">
                <a:highlight>
                  <a:srgbClr val="FF0000"/>
                </a:highlight>
                <a:ea typeface="+mn-lt"/>
                <a:cs typeface="+mn-lt"/>
              </a:rPr>
              <a:t>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aliquando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contingere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explorata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highlight>
                  <a:srgbClr val="00FF00"/>
                </a:highlight>
                <a:ea typeface="+mn-lt"/>
                <a:cs typeface="+mn-lt"/>
              </a:rPr>
              <a:t>fa</a:t>
            </a:r>
            <a:r>
              <a:rPr lang="en-US" sz="2000" err="1">
                <a:ea typeface="+mn-lt"/>
                <a:cs typeface="+mn-lt"/>
              </a:rPr>
              <a:t>tetur</a:t>
            </a:r>
            <a:r>
              <a:rPr lang="en-US" sz="2000" dirty="0">
                <a:ea typeface="+mn-lt"/>
                <a:cs typeface="+mn-lt"/>
              </a:rPr>
              <a:t> veritas,</a:t>
            </a:r>
            <a:r>
              <a:rPr lang="en-US" sz="2000" dirty="0">
                <a:highlight>
                  <a:srgbClr val="00FF00"/>
                </a:highlight>
                <a:ea typeface="+mn-lt"/>
                <a:cs typeface="+mn-lt"/>
              </a:rPr>
              <a:t> &amp; </a:t>
            </a:r>
            <a:r>
              <a:rPr lang="en-US" sz="2000" err="1">
                <a:highlight>
                  <a:srgbClr val="00FF00"/>
                </a:highlight>
                <a:ea typeface="+mn-lt"/>
                <a:cs typeface="+mn-lt"/>
              </a:rPr>
              <a:t>potiſſimim</a:t>
            </a:r>
            <a:endParaRPr lang="en-US" sz="2000">
              <a:highlight>
                <a:srgbClr val="00FF00"/>
              </a:highlight>
            </a:endParaRPr>
          </a:p>
          <a:p>
            <a:r>
              <a:rPr lang="en-US" sz="2000" err="1">
                <a:ea typeface="+mn-lt"/>
                <a:cs typeface="+mn-lt"/>
              </a:rPr>
              <a:t>quando</a:t>
            </a:r>
            <a:r>
              <a:rPr lang="en-US" sz="2000" err="1">
                <a:highlight>
                  <a:srgbClr val="FF0000"/>
                </a:highlight>
                <a:ea typeface="+mn-lt"/>
                <a:cs typeface="+mn-lt"/>
              </a:rPr>
              <a:t>n,o</a:t>
            </a:r>
            <a:r>
              <a:rPr lang="en-US" sz="2000" err="1">
                <a:ea typeface="+mn-lt"/>
                <a:cs typeface="+mn-lt"/>
              </a:rPr>
              <a:t>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iuxta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conſuetam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naturæ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normam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p</a:t>
            </a:r>
            <a:r>
              <a:rPr lang="en-US" sz="2000" err="1">
                <a:highlight>
                  <a:srgbClr val="FF0000"/>
                </a:highlight>
                <a:ea typeface="+mn-lt"/>
                <a:cs typeface="+mn-lt"/>
              </a:rPr>
              <a:t>ere</a:t>
            </a:r>
            <a:endParaRPr lang="en-US" sz="2000">
              <a:highlight>
                <a:srgbClr val="FF0000"/>
              </a:highlight>
            </a:endParaRPr>
          </a:p>
          <a:p>
            <a:r>
              <a:rPr lang="en-US" sz="2000" err="1">
                <a:ea typeface="+mn-lt"/>
                <a:cs typeface="+mn-lt"/>
              </a:rPr>
              <a:t>grina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qu</a:t>
            </a:r>
            <a:r>
              <a:rPr lang="en-US" sz="2000" err="1">
                <a:highlight>
                  <a:srgbClr val="00FF00"/>
                </a:highlight>
                <a:ea typeface="+mn-lt"/>
                <a:cs typeface="+mn-lt"/>
              </a:rPr>
              <a:t>æ</a:t>
            </a:r>
            <a:r>
              <a:rPr lang="en-US" sz="2000" err="1">
                <a:ea typeface="+mn-lt"/>
                <a:cs typeface="+mn-lt"/>
              </a:rPr>
              <a:t>dam</a:t>
            </a:r>
            <a:r>
              <a:rPr lang="en-US" sz="2000" dirty="0">
                <a:ea typeface="+mn-lt"/>
                <a:cs typeface="+mn-lt"/>
              </a:rPr>
              <a:t>, vel </a:t>
            </a:r>
            <a:r>
              <a:rPr lang="en-US" sz="2000" err="1">
                <a:ea typeface="+mn-lt"/>
                <a:cs typeface="+mn-lt"/>
              </a:rPr>
              <a:t>toti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generatorum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corpori</a:t>
            </a:r>
            <a:r>
              <a:rPr lang="en-US" sz="2000" dirty="0">
                <a:ea typeface="+mn-lt"/>
                <a:cs typeface="+mn-lt"/>
              </a:rPr>
              <a:t>, vel </a:t>
            </a:r>
            <a:r>
              <a:rPr lang="en-US" sz="2000" err="1">
                <a:ea typeface="+mn-lt"/>
                <a:cs typeface="+mn-lt"/>
              </a:rPr>
              <a:t>eiuſdẽ</a:t>
            </a:r>
            <a:endParaRPr lang="en-US" sz="2000"/>
          </a:p>
          <a:p>
            <a:r>
              <a:rPr lang="en-US" sz="2000" dirty="0">
                <a:ea typeface="+mn-lt"/>
                <a:cs typeface="+mn-lt"/>
              </a:rPr>
              <a:t>partibus</a:t>
            </a:r>
            <a:r>
              <a:rPr lang="en-US" sz="2000" dirty="0">
                <a:highlight>
                  <a:srgbClr val="00FF00"/>
                </a:highlight>
                <a:ea typeface="+mn-lt"/>
                <a:cs typeface="+mn-lt"/>
              </a:rPr>
              <a:t>(</a:t>
            </a:r>
            <a:r>
              <a:rPr lang="en-US" sz="2000" err="1">
                <a:highlight>
                  <a:srgbClr val="00FF00"/>
                </a:highlight>
                <a:ea typeface="+mn-lt"/>
                <a:cs typeface="+mn-lt"/>
              </a:rPr>
              <a:t>ſ</a:t>
            </a:r>
            <a:r>
              <a:rPr lang="en-US" sz="2000" err="1">
                <a:ea typeface="+mn-lt"/>
                <a:cs typeface="+mn-lt"/>
              </a:rPr>
              <a:t>iuẽ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homine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ſiuẽ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brutis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ſiuẽ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plantis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ver</a:t>
            </a:r>
            <a:r>
              <a:rPr lang="en-US" sz="2000" dirty="0">
                <a:ea typeface="+mn-lt"/>
                <a:cs typeface="+mn-lt"/>
              </a:rPr>
              <a:t>- </a:t>
            </a:r>
            <a:r>
              <a:rPr lang="en-US" sz="2000" err="1">
                <a:ea typeface="+mn-lt"/>
                <a:cs typeface="+mn-lt"/>
              </a:rPr>
              <a:t>Mon</a:t>
            </a:r>
            <a:r>
              <a:rPr lang="en-US" sz="2000" err="1">
                <a:highlight>
                  <a:srgbClr val="FF0000"/>
                </a:highlight>
                <a:ea typeface="+mn-lt"/>
                <a:cs typeface="+mn-lt"/>
              </a:rPr>
              <a:t>iſ</a:t>
            </a:r>
            <a:r>
              <a:rPr lang="en-US" sz="2000" err="1">
                <a:ea typeface="+mn-lt"/>
                <a:cs typeface="+mn-lt"/>
              </a:rPr>
              <a:t>tra</a:t>
            </a:r>
            <a:r>
              <a:rPr lang="en-US" sz="2000" dirty="0">
                <a:ea typeface="+mn-lt"/>
                <a:cs typeface="+mn-lt"/>
              </a:rPr>
              <a:t> at</a:t>
            </a:r>
            <a:endParaRPr lang="en-US" sz="2000" dirty="0"/>
          </a:p>
          <a:p>
            <a:r>
              <a:rPr lang="en-US" sz="2000" err="1">
                <a:ea typeface="+mn-lt"/>
                <a:cs typeface="+mn-lt"/>
              </a:rPr>
              <a:t>ba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fiant</a:t>
            </a:r>
            <a:r>
              <a:rPr lang="en-US" sz="2000" dirty="0">
                <a:highlight>
                  <a:srgbClr val="FF0000"/>
                </a:highlight>
                <a:ea typeface="+mn-lt"/>
                <a:cs typeface="+mn-lt"/>
              </a:rPr>
              <a:t>)</a:t>
            </a:r>
            <a:r>
              <a:rPr lang="en-US" sz="2000" err="1">
                <a:highlight>
                  <a:srgbClr val="FF0000"/>
                </a:highlight>
                <a:ea typeface="+mn-lt"/>
                <a:cs typeface="+mn-lt"/>
              </a:rPr>
              <a:t>f</a:t>
            </a:r>
            <a:r>
              <a:rPr lang="en-US" sz="2000" err="1">
                <a:ea typeface="+mn-lt"/>
                <a:cs typeface="+mn-lt"/>
              </a:rPr>
              <a:t>igura</a:t>
            </a:r>
            <a:r>
              <a:rPr lang="en-US" sz="2000" dirty="0">
                <a:ea typeface="+mn-lt"/>
                <a:cs typeface="+mn-lt"/>
              </a:rPr>
              <a:t>, vel character </a:t>
            </a:r>
            <a:r>
              <a:rPr lang="en-US" sz="2000" err="1">
                <a:ea typeface="+mn-lt"/>
                <a:cs typeface="+mn-lt"/>
              </a:rPr>
              <a:t>imprimitur</a:t>
            </a:r>
            <a:r>
              <a:rPr lang="en-US" sz="2000" dirty="0">
                <a:ea typeface="+mn-lt"/>
                <a:cs typeface="+mn-lt"/>
              </a:rPr>
              <a:t>. Non </a:t>
            </a:r>
            <a:r>
              <a:rPr lang="en-US" sz="2000" err="1">
                <a:ea typeface="+mn-lt"/>
                <a:cs typeface="+mn-lt"/>
              </a:rPr>
              <a:t>enimh</a:t>
            </a:r>
            <a:r>
              <a:rPr lang="en-US" sz="2000" err="1">
                <a:highlight>
                  <a:srgbClr val="00FF00"/>
                </a:highlight>
                <a:ea typeface="+mn-lt"/>
                <a:cs typeface="+mn-lt"/>
              </a:rPr>
              <a:t>æ</a:t>
            </a:r>
            <a:r>
              <a:rPr lang="en-US" sz="2000" err="1">
                <a:ea typeface="+mn-lt"/>
                <a:cs typeface="+mn-lt"/>
              </a:rPr>
              <a:t>c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tinent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highlight>
                  <a:srgbClr val="FF0000"/>
                </a:highlight>
                <a:ea typeface="+mn-lt"/>
                <a:cs typeface="+mn-lt"/>
              </a:rPr>
              <a:t>aaà</a:t>
            </a:r>
            <a:r>
              <a:rPr lang="en-US" sz="2000" dirty="0">
                <a:highlight>
                  <a:srgbClr val="FF0000"/>
                </a:highlight>
                <a:ea typeface="+mn-lt"/>
                <a:cs typeface="+mn-lt"/>
              </a:rPr>
              <a:t> a-</a:t>
            </a:r>
            <a:endParaRPr lang="en-US" sz="2000" dirty="0">
              <a:highlight>
                <a:srgbClr val="FF0000"/>
              </a:highlight>
            </a:endParaRPr>
          </a:p>
          <a:p>
            <a:r>
              <a:rPr lang="en-US" sz="2000" dirty="0">
                <a:highlight>
                  <a:srgbClr val="FF0000"/>
                </a:highlight>
                <a:ea typeface="+mn-lt"/>
                <a:cs typeface="+mn-lt"/>
              </a:rPr>
              <a:t>-——"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authorum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ſunt</a:t>
            </a:r>
            <a:r>
              <a:rPr lang="en-US" sz="2000" dirty="0">
                <a:ea typeface="+mn-lt"/>
                <a:cs typeface="+mn-lt"/>
              </a:rPr>
              <a:t> deliria, vel </a:t>
            </a:r>
            <a:r>
              <a:rPr lang="en-US" sz="2000" err="1">
                <a:ea typeface="+mn-lt"/>
                <a:cs typeface="+mn-lt"/>
              </a:rPr>
              <a:t>ſomnia</a:t>
            </a:r>
            <a:r>
              <a:rPr lang="en-US" sz="2000" dirty="0">
                <a:ea typeface="+mn-lt"/>
                <a:cs typeface="+mn-lt"/>
              </a:rPr>
              <a:t>, qui </a:t>
            </a:r>
            <a:r>
              <a:rPr lang="en-US" sz="2000" err="1">
                <a:ea typeface="+mn-lt"/>
                <a:cs typeface="+mn-lt"/>
              </a:rPr>
              <a:t>fucata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perſuaſione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nimalia</a:t>
            </a:r>
            <a:r>
              <a:rPr lang="en-US" sz="2000" dirty="0">
                <a:ea typeface="+mn-lt"/>
                <a:cs typeface="+mn-lt"/>
              </a:rPr>
              <a:t>, &amp;</a:t>
            </a:r>
            <a:endParaRPr lang="en-US" sz="2000" dirty="0"/>
          </a:p>
        </p:txBody>
      </p:sp>
      <p:pic>
        <p:nvPicPr>
          <p:cNvPr id="10" name="Content Placeholder 9" descr="A close-up of a page containing Latin text.">
            <a:extLst>
              <a:ext uri="{FF2B5EF4-FFF2-40B4-BE49-F238E27FC236}">
                <a16:creationId xmlns:a16="http://schemas.microsoft.com/office/drawing/2014/main" id="{A96B711F-EC84-F6B0-745E-080E67CFB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101" y="1043007"/>
            <a:ext cx="9464109" cy="2495479"/>
          </a:xfrm>
        </p:spPr>
      </p:pic>
    </p:spTree>
    <p:extLst>
      <p:ext uri="{BB962C8B-B14F-4D97-AF65-F5344CB8AC3E}">
        <p14:creationId xmlns:p14="http://schemas.microsoft.com/office/powerpoint/2010/main" val="369547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D857C-EECF-2FC5-4D14-CB32F1B9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82129D-A6EA-8B0F-3DC6-13AF98C4EB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397" y="539777"/>
            <a:ext cx="966607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Chat GPT OCR Output vs Source Image</a:t>
            </a:r>
          </a:p>
        </p:txBody>
      </p:sp>
      <p:pic>
        <p:nvPicPr>
          <p:cNvPr id="10" name="Content Placeholder 9" descr="A close-up of a page containing Latin text.">
            <a:extLst>
              <a:ext uri="{FF2B5EF4-FFF2-40B4-BE49-F238E27FC236}">
                <a16:creationId xmlns:a16="http://schemas.microsoft.com/office/drawing/2014/main" id="{4B86E00C-51F0-7B14-F3A2-CABF077AB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101" y="942366"/>
            <a:ext cx="9464109" cy="249547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9557C-6DE9-0133-6974-E56A19A50E04}"/>
              </a:ext>
            </a:extLst>
          </p:cNvPr>
          <p:cNvSpPr txBox="1"/>
          <p:nvPr/>
        </p:nvSpPr>
        <p:spPr>
          <a:xfrm>
            <a:off x="3502291" y="3464308"/>
            <a:ext cx="6825867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highlight>
                  <a:srgbClr val="FF0000"/>
                </a:highlight>
                <a:ea typeface="+mn-lt"/>
                <a:cs typeface="+mn-lt"/>
              </a:rPr>
              <a:t>C</a:t>
            </a:r>
            <a:r>
              <a:rPr lang="en-US" sz="2000" dirty="0">
                <a:ea typeface="+mn-lt"/>
                <a:cs typeface="+mn-lt"/>
              </a:rPr>
              <a:t>VNCTORVM </a:t>
            </a:r>
            <a:r>
              <a:rPr lang="en-US" sz="2000" dirty="0" err="1">
                <a:ea typeface="+mn-lt"/>
                <a:cs typeface="+mn-lt"/>
              </a:rPr>
              <a:t>inu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a</a:t>
            </a:r>
            <a:r>
              <a:rPr lang="en-US" sz="2000" dirty="0" err="1">
                <a:ea typeface="+mn-lt"/>
                <a:cs typeface="+mn-lt"/>
              </a:rPr>
              <a:t>lgatis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animantium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moribus</a:t>
            </a:r>
            <a:r>
              <a:rPr lang="en-US" sz="2000" dirty="0">
                <a:ea typeface="+mn-lt"/>
                <a:cs typeface="+mn-lt"/>
              </a:rPr>
              <a:t>, &amp; </a:t>
            </a:r>
            <a:r>
              <a:rPr lang="en-US" sz="2000" dirty="0" err="1">
                <a:ea typeface="+mn-lt"/>
                <a:cs typeface="+mn-lt"/>
              </a:rPr>
              <a:t>naturis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physica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miracula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nomine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monſtrorum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vulgò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nuncupata</a:t>
            </a:r>
            <a:r>
              <a:rPr lang="en-US" sz="2000" dirty="0">
                <a:ea typeface="+mn-lt"/>
                <a:cs typeface="+mn-lt"/>
              </a:rPr>
              <a:t>, in </a:t>
            </a:r>
            <a:r>
              <a:rPr lang="en-US" sz="2000" dirty="0" err="1">
                <a:ea typeface="+mn-lt"/>
                <a:cs typeface="+mn-lt"/>
              </a:rPr>
              <a:t>aſpectum</a:t>
            </a:r>
            <a:r>
              <a:rPr lang="en-US" sz="2000" dirty="0">
                <a:ea typeface="+mn-lt"/>
                <a:cs typeface="+mn-lt"/>
              </a:rPr>
              <a:t> publicum modo </a:t>
            </a:r>
            <a:r>
              <a:rPr lang="en-US" sz="2000" dirty="0" err="1">
                <a:ea typeface="+mn-lt"/>
                <a:cs typeface="+mn-lt"/>
              </a:rPr>
              <a:t>producenda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ſuccedunt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dirty="0" err="1">
                <a:ea typeface="+mn-lt"/>
                <a:cs typeface="+mn-lt"/>
              </a:rPr>
              <a:t>qu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a</a:t>
            </a:r>
            <a:r>
              <a:rPr lang="en-US" sz="2000" dirty="0" err="1">
                <a:ea typeface="+mn-lt"/>
                <a:cs typeface="+mn-lt"/>
              </a:rPr>
              <a:t>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aliquando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contingere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explorata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fa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ci</a:t>
            </a:r>
            <a:r>
              <a:rPr lang="en-US" sz="2000" dirty="0" err="1">
                <a:ea typeface="+mn-lt"/>
                <a:cs typeface="+mn-lt"/>
              </a:rPr>
              <a:t>tuer</a:t>
            </a:r>
            <a:r>
              <a:rPr lang="en-US" sz="2000" dirty="0">
                <a:ea typeface="+mn-lt"/>
                <a:cs typeface="+mn-lt"/>
              </a:rPr>
              <a:t> veritas, &amp; </a:t>
            </a:r>
            <a:r>
              <a:rPr lang="en-US" sz="2000" dirty="0" err="1">
                <a:ea typeface="+mn-lt"/>
                <a:cs typeface="+mn-lt"/>
              </a:rPr>
              <a:t>po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ſ</a:t>
            </a:r>
            <a:r>
              <a:rPr lang="en-US" sz="2000" dirty="0" err="1">
                <a:ea typeface="+mn-lt"/>
                <a:cs typeface="+mn-lt"/>
              </a:rPr>
              <a:t>tissimum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quando</a:t>
            </a:r>
            <a:r>
              <a:rPr lang="en-US" sz="2000" dirty="0">
                <a:ea typeface="+mn-lt"/>
                <a:cs typeface="+mn-lt"/>
              </a:rPr>
              <a:t>, non </a:t>
            </a:r>
            <a:r>
              <a:rPr lang="en-US" sz="2000" dirty="0" err="1">
                <a:ea typeface="+mn-lt"/>
                <a:cs typeface="+mn-lt"/>
              </a:rPr>
              <a:t>iuxta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conſuetam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naturæ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normam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pe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titur</a:t>
            </a:r>
            <a:r>
              <a:rPr lang="en-US" sz="2000" dirty="0">
                <a:ea typeface="+mn-lt"/>
                <a:cs typeface="+mn-lt"/>
              </a:rPr>
              <a:t> regina </a:t>
            </a:r>
            <a:r>
              <a:rPr lang="en-US" sz="2000" dirty="0" err="1">
                <a:ea typeface="+mn-lt"/>
                <a:cs typeface="+mn-lt"/>
              </a:rPr>
              <a:t>quædam</a:t>
            </a:r>
            <a:r>
              <a:rPr lang="en-US" sz="2000" dirty="0">
                <a:ea typeface="+mn-lt"/>
                <a:cs typeface="+mn-lt"/>
              </a:rPr>
              <a:t> vel </a:t>
            </a:r>
            <a:r>
              <a:rPr lang="en-US" sz="2000" dirty="0" err="1">
                <a:ea typeface="+mn-lt"/>
                <a:cs typeface="+mn-lt"/>
              </a:rPr>
              <a:t>toti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generatorum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corpori</a:t>
            </a:r>
            <a:r>
              <a:rPr lang="en-US" sz="2000" dirty="0">
                <a:ea typeface="+mn-lt"/>
                <a:cs typeface="+mn-lt"/>
              </a:rPr>
              <a:t>, vel </a:t>
            </a:r>
            <a:r>
              <a:rPr lang="en-US" sz="2000" dirty="0" err="1">
                <a:ea typeface="+mn-lt"/>
                <a:cs typeface="+mn-lt"/>
              </a:rPr>
              <a:t>eiusde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m</a:t>
            </a:r>
            <a:r>
              <a:rPr lang="en-US" sz="2000" dirty="0">
                <a:ea typeface="+mn-lt"/>
                <a:cs typeface="+mn-lt"/>
              </a:rPr>
              <a:t> partibus (</a:t>
            </a:r>
            <a:r>
              <a:rPr lang="en-US" sz="2000" dirty="0" err="1">
                <a:ea typeface="+mn-lt"/>
                <a:cs typeface="+mn-lt"/>
              </a:rPr>
              <a:t>ſiue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homine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ſiue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brutis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ſiue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plantis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verſa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­batur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figura</a:t>
            </a:r>
            <a:r>
              <a:rPr lang="en-US" sz="2000" dirty="0">
                <a:ea typeface="+mn-lt"/>
                <a:cs typeface="+mn-lt"/>
              </a:rPr>
              <a:t>), vel character </a:t>
            </a:r>
            <a:r>
              <a:rPr lang="en-US" sz="2000" dirty="0" err="1">
                <a:ea typeface="+mn-lt"/>
                <a:cs typeface="+mn-lt"/>
              </a:rPr>
              <a:t>imprim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uit</a:t>
            </a:r>
            <a:r>
              <a:rPr lang="en-US" sz="2000" dirty="0">
                <a:ea typeface="+mn-lt"/>
                <a:cs typeface="+mn-lt"/>
              </a:rPr>
              <a:t>. Non </a:t>
            </a:r>
            <a:r>
              <a:rPr lang="en-US" sz="2000" dirty="0" err="1">
                <a:ea typeface="+mn-lt"/>
                <a:cs typeface="+mn-lt"/>
              </a:rPr>
              <a:t>enim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hæc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authorum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>
                <a:highlight>
                  <a:srgbClr val="FF0000"/>
                </a:highlight>
                <a:ea typeface="+mn-lt"/>
                <a:cs typeface="+mn-lt"/>
              </a:rPr>
              <a:t>ta</a:t>
            </a:r>
            <a:r>
              <a:rPr lang="en-US" sz="2000" dirty="0">
                <a:ea typeface="+mn-lt"/>
                <a:cs typeface="+mn-lt"/>
              </a:rPr>
              <a:t>ntum deliria, vel </a:t>
            </a:r>
            <a:r>
              <a:rPr lang="en-US" sz="2000" dirty="0" err="1">
                <a:ea typeface="+mn-lt"/>
                <a:cs typeface="+mn-lt"/>
              </a:rPr>
              <a:t>ſomnia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qu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æ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ſ</a:t>
            </a:r>
            <a:r>
              <a:rPr lang="en-US" sz="2000" dirty="0" err="1">
                <a:ea typeface="+mn-lt"/>
                <a:cs typeface="+mn-lt"/>
              </a:rPr>
              <a:t>ui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carent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per</a:t>
            </a:r>
            <a:r>
              <a:rPr lang="en-US" sz="2000" dirty="0" err="1">
                <a:highlight>
                  <a:srgbClr val="FF0000"/>
                </a:highlight>
                <a:ea typeface="+mn-lt"/>
                <a:cs typeface="+mn-lt"/>
              </a:rPr>
              <a:t>iculo</a:t>
            </a:r>
            <a:r>
              <a:rPr lang="en-US" sz="2000" dirty="0">
                <a:ea typeface="+mn-lt"/>
                <a:cs typeface="+mn-lt"/>
              </a:rPr>
              <a:t>,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354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1161</Words>
  <Application>Microsoft Office PowerPoint</Application>
  <PresentationFormat>Widescreen</PresentationFormat>
  <Paragraphs>122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Courier New</vt:lpstr>
      <vt:lpstr>office theme</vt:lpstr>
      <vt:lpstr>Accessible (Digital) Archives: Why we don't have them and why AI isn't helping</vt:lpstr>
      <vt:lpstr>Sample Starting Image</vt:lpstr>
      <vt:lpstr>OCR and hOCR (HTML Optical Character Recognition)</vt:lpstr>
      <vt:lpstr>Accessibility Tools: Adobe Acrobat</vt:lpstr>
      <vt:lpstr>Accessibility Tools: Abbyy OCR Editor</vt:lpstr>
      <vt:lpstr>Using Abbyy's built-in Pattern Training </vt:lpstr>
      <vt:lpstr>AI OCR Options: None of these will interface with our Abbyy and Acrobat system.</vt:lpstr>
      <vt:lpstr>Tesseract OCR Output vs Source Image</vt:lpstr>
      <vt:lpstr>Chat GPT OCR Output vs Source Image</vt:lpstr>
      <vt:lpstr>Using AI generated extracted text in a PDF</vt:lpstr>
      <vt:lpstr>Using Tesseract with Training Data from https://latinocr.org/</vt:lpstr>
      <vt:lpstr>PDF textual overlay compared to extracted text</vt:lpstr>
      <vt:lpstr>Editing Tesseract PDFs in Acrobat</vt:lpstr>
      <vt:lpstr>Homegrown Solutions - ScribeOCR</vt:lpstr>
      <vt:lpstr>So, what do we do? </vt:lpstr>
      <vt:lpstr>Using ChatGPT for Accessibility Support</vt:lpstr>
      <vt:lpstr>Thanks, Let's talk. Mark Pellegrino Reach me at: pellem11@mcmaster.ca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Katrina Fortner</cp:lastModifiedBy>
  <cp:revision>1221</cp:revision>
  <dcterms:created xsi:type="dcterms:W3CDTF">2024-10-11T14:25:30Z</dcterms:created>
  <dcterms:modified xsi:type="dcterms:W3CDTF">2025-06-17T17:50:22Z</dcterms:modified>
</cp:coreProperties>
</file>