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6b9e6405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6b9e6405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6b9e6405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6b9e6405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6b9e640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6b9e640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6b9e640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6b9e640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6b9e6405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6b9e6405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6b9e640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6b9e640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6b9e6405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6b9e6405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6b9e6405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6b9e6405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6b9e640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6b9e6405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6b9e6405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6b9e6405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arli_Spina@fitnyc.edu" TargetMode="External"/><Relationship Id="rId2" Type="http://schemas.openxmlformats.org/officeDocument/2006/relationships/hyperlink" Target="mailto:Rebecca.Oling@Purchase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Integrating Accessibility Into Database Procurement Processes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3100" y="4281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Rebecca Oling, SUNY Purchase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Carli Spina, SUNY FIT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Future Priorities</a:t>
            </a:r>
            <a:endParaRPr sz="3220"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Compliance with New ADA Rules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Communicating Best Practices Across SUNY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Expanding Training Opportunities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Recommendations</a:t>
            </a:r>
            <a:endParaRPr sz="322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Create a supportive environment 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Support using multiple tools and methods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Balance structure with flexibility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Limit load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Build in time for confidence building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Document your work and share it widely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B5D8-3F1A-1B19-AA86-23D15FE8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10551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87371-C2CA-5B23-4315-85EF498A2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521868"/>
            <a:ext cx="8520600" cy="10551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Rebecca Albrecht Oling  </a:t>
            </a:r>
            <a:r>
              <a:rPr lang="en-US" sz="2400" dirty="0">
                <a:hlinkClick r:id="rId2"/>
              </a:rPr>
              <a:t>Rebecca.Oling@Purchase.edu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Carli Spina </a:t>
            </a:r>
            <a:r>
              <a:rPr lang="en-US" sz="2400" dirty="0">
                <a:hlinkClick r:id="rId3"/>
              </a:rPr>
              <a:t>Carli_Spina@fitnyc.edu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7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Initial Goals</a:t>
            </a:r>
            <a:endParaRPr sz="322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059150" y="1152475"/>
            <a:ext cx="677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Evaluate e-resources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Build community 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Develop accessibility skills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Create a generalizable process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Document &amp; share best practices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Share with the wider SUNY-community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Cohort Structure</a:t>
            </a:r>
            <a:endParaRPr sz="322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✓"/>
            </a:pPr>
            <a:r>
              <a:rPr lang="en" sz="2400">
                <a:solidFill>
                  <a:schemeClr val="dk1"/>
                </a:solidFill>
              </a:rPr>
              <a:t>Assembled A SUNY-Wide Team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✓"/>
            </a:pPr>
            <a:r>
              <a:rPr lang="en" sz="2400">
                <a:solidFill>
                  <a:schemeClr val="dk1"/>
                </a:solidFill>
              </a:rPr>
              <a:t>Structured Training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✓"/>
            </a:pPr>
            <a:r>
              <a:rPr lang="en" sz="2400">
                <a:solidFill>
                  <a:schemeClr val="dk1"/>
                </a:solidFill>
              </a:rPr>
              <a:t>Developed Testing Process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✓"/>
            </a:pPr>
            <a:r>
              <a:rPr lang="en" sz="2400">
                <a:solidFill>
                  <a:schemeClr val="dk1"/>
                </a:solidFill>
              </a:rPr>
              <a:t>Paired Testing</a:t>
            </a:r>
            <a:br>
              <a:rPr lang="en" sz="24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✓"/>
            </a:pPr>
            <a:r>
              <a:rPr lang="en" sz="2400">
                <a:solidFill>
                  <a:schemeClr val="dk1"/>
                </a:solidFill>
              </a:rPr>
              <a:t>Local Testing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descr="Accessibility and SLS guide page on &quot;The Best Practices for Reviewing a VPAT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68" b="15429"/>
          <a:stretch/>
        </p:blipFill>
        <p:spPr>
          <a:xfrm>
            <a:off x="131400" y="283800"/>
            <a:ext cx="9012600" cy="457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3766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Library Procurement Toolkit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VPAT Review Process, Part I</a:t>
            </a:r>
            <a:endParaRPr sz="32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22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Is the VPAT current and up-to-date?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Was it completed in-house or by a third party?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Does it demonstrate that the vendor takes accessibility seriously?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Are any comments or note thorough and clear?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What level of accessibility does it indicate the platform achieves?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At first review, does it appear accurate?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VPAT Review Process, Part II</a:t>
            </a:r>
            <a:endParaRPr sz="32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22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Test for and evaluate alternative text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Check for and evaluate captions, transcripts, and audio descriptions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Test for assistive technology compatibility, including using a screen reader to navigate content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Evaluate color contrast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Test keyboard navigation</a:t>
            </a:r>
            <a:br>
              <a:rPr lang="en" sz="20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Check for flashing content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VPAT Review Process, Part II (cont.)</a:t>
            </a:r>
            <a:endParaRPr sz="32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22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Evaluate the predictability of navigation and content layout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Test input assistance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Review compatibility with various tools and technologies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What Went Well?</a:t>
            </a:r>
            <a:endParaRPr sz="322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Char char="●"/>
            </a:pPr>
            <a:r>
              <a:rPr lang="en" sz="2000">
                <a:solidFill>
                  <a:srgbClr val="303030"/>
                </a:solidFill>
              </a:rPr>
              <a:t>Collaboration, community, confidence</a:t>
            </a:r>
            <a:br>
              <a:rPr lang="en" sz="2000">
                <a:solidFill>
                  <a:srgbClr val="303030"/>
                </a:solidFill>
              </a:rPr>
            </a:br>
            <a:endParaRPr sz="2000">
              <a:solidFill>
                <a:srgbClr val="30303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Char char="●"/>
            </a:pPr>
            <a:r>
              <a:rPr lang="en" sz="2000">
                <a:solidFill>
                  <a:srgbClr val="303030"/>
                </a:solidFill>
              </a:rPr>
              <a:t>Leveraging networks with the same goals</a:t>
            </a:r>
            <a:br>
              <a:rPr lang="en" sz="2000">
                <a:solidFill>
                  <a:srgbClr val="303030"/>
                </a:solidFill>
              </a:rPr>
            </a:br>
            <a:endParaRPr sz="2000">
              <a:solidFill>
                <a:srgbClr val="30303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Char char="●"/>
            </a:pPr>
            <a:r>
              <a:rPr lang="en" sz="2000">
                <a:solidFill>
                  <a:srgbClr val="303030"/>
                </a:solidFill>
              </a:rPr>
              <a:t>SUNY support was invaluable:</a:t>
            </a:r>
            <a:endParaRPr sz="2000">
              <a:solidFill>
                <a:srgbClr val="30303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○"/>
            </a:pPr>
            <a:r>
              <a:rPr lang="en" sz="1800">
                <a:solidFill>
                  <a:srgbClr val="303030"/>
                </a:solidFill>
              </a:rPr>
              <a:t>Professional development (access to Deque University)</a:t>
            </a:r>
            <a:endParaRPr sz="1800">
              <a:solidFill>
                <a:srgbClr val="30303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○"/>
            </a:pPr>
            <a:r>
              <a:rPr lang="en" sz="1800">
                <a:solidFill>
                  <a:srgbClr val="303030"/>
                </a:solidFill>
              </a:rPr>
              <a:t>SLS testing and reviews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What Could Be Better?</a:t>
            </a:r>
            <a:endParaRPr sz="3220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Char char="●"/>
            </a:pPr>
            <a:r>
              <a:rPr lang="en" sz="2000">
                <a:solidFill>
                  <a:srgbClr val="303030"/>
                </a:solidFill>
              </a:rPr>
              <a:t>Baseline skills and understanding</a:t>
            </a:r>
            <a:br>
              <a:rPr lang="en" sz="2000">
                <a:solidFill>
                  <a:srgbClr val="303030"/>
                </a:solidFill>
              </a:rPr>
            </a:br>
            <a:endParaRPr sz="2000">
              <a:solidFill>
                <a:srgbClr val="30303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Char char="●"/>
            </a:pPr>
            <a:r>
              <a:rPr lang="en" sz="2000">
                <a:solidFill>
                  <a:srgbClr val="303030"/>
                </a:solidFill>
              </a:rPr>
              <a:t>Limited local support, particularly time</a:t>
            </a:r>
            <a:br>
              <a:rPr lang="en" sz="2000">
                <a:solidFill>
                  <a:srgbClr val="303030"/>
                </a:solidFill>
              </a:rPr>
            </a:br>
            <a:endParaRPr sz="2000">
              <a:solidFill>
                <a:srgbClr val="30303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Char char="●"/>
            </a:pPr>
            <a:r>
              <a:rPr lang="en" sz="2000">
                <a:solidFill>
                  <a:srgbClr val="303030"/>
                </a:solidFill>
              </a:rPr>
              <a:t>Some vendors still lag behind accessibility standards</a:t>
            </a:r>
            <a:br>
              <a:rPr lang="en" sz="2000">
                <a:solidFill>
                  <a:srgbClr val="303030"/>
                </a:solidFill>
              </a:rPr>
            </a:br>
            <a:endParaRPr sz="2000">
              <a:solidFill>
                <a:srgbClr val="30303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Char char="●"/>
            </a:pPr>
            <a:r>
              <a:rPr lang="en" sz="2000">
                <a:solidFill>
                  <a:srgbClr val="303030"/>
                </a:solidFill>
              </a:rPr>
              <a:t>Turnover (locally and in cohort)</a:t>
            </a:r>
            <a:endParaRPr sz="20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62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Integrating Accessibility Into Database Procurement Processes</vt:lpstr>
      <vt:lpstr>Initial Goals</vt:lpstr>
      <vt:lpstr>Cohort Structure</vt:lpstr>
      <vt:lpstr>Library Procurement Toolkit</vt:lpstr>
      <vt:lpstr>VPAT Review Process, Part I </vt:lpstr>
      <vt:lpstr>VPAT Review Process, Part II </vt:lpstr>
      <vt:lpstr>VPAT Review Process, Part II (cont.) </vt:lpstr>
      <vt:lpstr>What Went Well?</vt:lpstr>
      <vt:lpstr>What Could Be Better?</vt:lpstr>
      <vt:lpstr>Future Priorities</vt:lpstr>
      <vt:lpstr>Recommendations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Oling, Rebecca</cp:lastModifiedBy>
  <cp:revision>1</cp:revision>
  <dcterms:modified xsi:type="dcterms:W3CDTF">2025-06-11T21:09:30Z</dcterms:modified>
</cp:coreProperties>
</file>