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144" y="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82a56e18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82a56e18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64525592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64525592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64525592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64525592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8207a9ec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8207a9ec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58207a9ec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58207a9ec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8207a9ec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8207a9ec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8207a9ec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58207a9ec2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58207a9ec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58207a9ec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s22@uw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nifoldapp.org/" TargetMode="External"/><Relationship Id="rId7" Type="http://schemas.openxmlformats.org/officeDocument/2006/relationships/hyperlink" Target="https://uw.manifoldapp.org/projects/the-mill-on-the-flos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uw.manifoldapp.org/projects/manifoldaccess" TargetMode="External"/><Relationship Id="rId5" Type="http://schemas.openxmlformats.org/officeDocument/2006/relationships/hyperlink" Target="https://uw.manifoldapp.org/" TargetMode="External"/><Relationship Id="rId4" Type="http://schemas.openxmlformats.org/officeDocument/2006/relationships/hyperlink" Target="https://manifoldscholar.github.io/manifold-docusaurus/docs/accessibilit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ZF8uvTvpnDGb0WNwgxqAhbO7hPg4pqEAX7lhOUSS92U/edit?tab=t.0#heading=h.1ssgykdabdq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EDCJyMoXfoiDLPoFllTvMVsmJj5ijApdVRjlE7Q0cGU/edit?tab=t.0#heading=h.j9pclkhmvjkq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800" b="1">
                <a:solidFill>
                  <a:schemeClr val="lt1"/>
                </a:solidFill>
                <a:highlight>
                  <a:srgbClr val="32006E"/>
                </a:highlight>
              </a:rPr>
              <a:t>Teaching Digital Accessibility </a:t>
            </a:r>
            <a:endParaRPr sz="3800" b="1">
              <a:solidFill>
                <a:schemeClr val="lt1"/>
              </a:solidFill>
              <a:highlight>
                <a:srgbClr val="32006E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800" b="1">
                <a:solidFill>
                  <a:schemeClr val="lt1"/>
                </a:solidFill>
                <a:highlight>
                  <a:srgbClr val="32006E"/>
                </a:highlight>
              </a:rPr>
              <a:t>in the Digital Humanities: </a:t>
            </a:r>
            <a:endParaRPr sz="3800" b="1">
              <a:solidFill>
                <a:schemeClr val="lt1"/>
              </a:solidFill>
              <a:highlight>
                <a:srgbClr val="32006E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800" b="1">
                <a:solidFill>
                  <a:schemeClr val="lt1"/>
                </a:solidFill>
                <a:highlight>
                  <a:srgbClr val="32006E"/>
                </a:highlight>
              </a:rPr>
              <a:t>Some Semi-Successful Approaches</a:t>
            </a:r>
            <a:endParaRPr sz="3800" b="1">
              <a:solidFill>
                <a:schemeClr val="lt1"/>
              </a:solidFill>
              <a:highlight>
                <a:srgbClr val="32006E"/>
              </a:highlight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840">
                <a:solidFill>
                  <a:schemeClr val="dk1"/>
                </a:solidFill>
              </a:rPr>
              <a:t> </a:t>
            </a:r>
            <a:endParaRPr sz="184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840">
                <a:solidFill>
                  <a:schemeClr val="dk1"/>
                </a:solidFill>
              </a:rPr>
              <a:t>Elliott Stevens / University of Washington, Seattle / </a:t>
            </a:r>
            <a:r>
              <a:rPr lang="en" sz="1840" u="sng">
                <a:solidFill>
                  <a:schemeClr val="hlink"/>
                </a:solidFill>
                <a:hlinkClick r:id="rId3"/>
              </a:rPr>
              <a:t>res22@uw.edu</a:t>
            </a:r>
            <a:endParaRPr sz="184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endParaRPr sz="184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840">
                <a:solidFill>
                  <a:schemeClr val="dk1"/>
                </a:solidFill>
              </a:rPr>
              <a:t>OCUL Accessibility Symposium / June 18, 2025</a:t>
            </a:r>
            <a:endParaRPr sz="1840">
              <a:solidFill>
                <a:schemeClr val="dk1"/>
              </a:solidFill>
            </a:endParaRPr>
          </a:p>
        </p:txBody>
      </p:sp>
      <p:pic>
        <p:nvPicPr>
          <p:cNvPr id="56" name="Google Shape;56;p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6854" y="4350897"/>
            <a:ext cx="1177146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0" y="400050"/>
            <a:ext cx="8520600" cy="6514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Agenda</a:t>
            </a:r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1736850"/>
            <a:ext cx="8520600" cy="16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800" b="1" i="1">
                <a:solidFill>
                  <a:schemeClr val="dk1"/>
                </a:solidFill>
              </a:rPr>
              <a:t>This presentation will be about three ways an academic librarian has taught digital accessibility with varying levels of success and failure: a digital book about making accessible digital books, a lesson plan for a classroom discussion about WCAG, and a “cheat sheet” flier about the “Top 7 Things for Digital Accessibility</a:t>
            </a:r>
            <a:r>
              <a:rPr lang="en" sz="1800" i="1">
                <a:solidFill>
                  <a:schemeClr val="dk1"/>
                </a:solidFill>
              </a:rPr>
              <a:t>.”</a:t>
            </a:r>
            <a:endParaRPr sz="1800" i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56100" y="1671450"/>
            <a:ext cx="8431800" cy="18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 b="1">
                <a:solidFill>
                  <a:schemeClr val="lt1"/>
                </a:solidFill>
                <a:highlight>
                  <a:srgbClr val="32006E"/>
                </a:highlight>
              </a:rPr>
              <a:t>Approach 1: </a:t>
            </a:r>
            <a:endParaRPr sz="2820" b="1">
              <a:solidFill>
                <a:schemeClr val="lt1"/>
              </a:solidFill>
              <a:highlight>
                <a:srgbClr val="32006E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 b="1">
                <a:solidFill>
                  <a:schemeClr val="lt1"/>
                </a:solidFill>
                <a:highlight>
                  <a:srgbClr val="32006E"/>
                </a:highlight>
              </a:rPr>
              <a:t>Make a Digital Book about Making Accessible Digital Books</a:t>
            </a:r>
            <a:endParaRPr sz="2820" b="1">
              <a:solidFill>
                <a:schemeClr val="lt1"/>
              </a:solidFill>
              <a:highlight>
                <a:srgbClr val="32006E"/>
              </a:highlight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 flipH="1">
            <a:off x="267300" y="4254150"/>
            <a:ext cx="8520600" cy="6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 b="1">
                <a:highlight>
                  <a:srgbClr val="E93CAC"/>
                </a:highlight>
              </a:rPr>
              <a:t>Manifold Publishing: Key Concepts for Digital Accessibility</a:t>
            </a:r>
            <a:endParaRPr sz="1720" b="1">
              <a:highlight>
                <a:srgbClr val="E93CAC"/>
              </a:highlight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Manifold </a:t>
            </a:r>
            <a:r>
              <a:rPr lang="en" sz="2000" u="sng">
                <a:solidFill>
                  <a:schemeClr val="hlink"/>
                </a:solidFill>
                <a:hlinkClick r:id="rId3"/>
              </a:rPr>
              <a:t>publishing platform</a:t>
            </a:r>
            <a:r>
              <a:rPr lang="en" sz="2000">
                <a:solidFill>
                  <a:schemeClr val="dk1"/>
                </a:solidFill>
              </a:rPr>
              <a:t> and </a:t>
            </a:r>
            <a:r>
              <a:rPr lang="en" sz="2000" u="sng">
                <a:solidFill>
                  <a:schemeClr val="hlink"/>
                </a:solidFill>
                <a:hlinkClick r:id="rId4"/>
              </a:rPr>
              <a:t>accessibility documentation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 u="sng">
                <a:solidFill>
                  <a:schemeClr val="hlink"/>
                </a:solidFill>
                <a:hlinkClick r:id="rId5"/>
              </a:rPr>
              <a:t>University of Washington Manifold instance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 i="1" u="sng">
                <a:solidFill>
                  <a:schemeClr val="hlink"/>
                </a:solidFill>
                <a:hlinkClick r:id="rId6"/>
              </a:rPr>
              <a:t>Manifold Key Concepts for Accessibility</a:t>
            </a:r>
            <a:endParaRPr sz="2000" i="1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Teachers having their students make </a:t>
            </a:r>
            <a:r>
              <a:rPr lang="en" sz="2000" u="sng">
                <a:solidFill>
                  <a:schemeClr val="hlink"/>
                </a:solidFill>
                <a:hlinkClick r:id="rId7"/>
              </a:rPr>
              <a:t>Manifold books</a:t>
            </a:r>
            <a:r>
              <a:rPr lang="en" sz="2000">
                <a:solidFill>
                  <a:schemeClr val="dk1"/>
                </a:solidFill>
              </a:rPr>
              <a:t>.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Plus: At least the specific accessibility documentation exists.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Minus: The documentation desperately needs updating and upkeep.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91150" y="1607850"/>
            <a:ext cx="8431800" cy="9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 b="1">
                <a:solidFill>
                  <a:schemeClr val="lt1"/>
                </a:solidFill>
                <a:highlight>
                  <a:srgbClr val="32006E"/>
                </a:highlight>
              </a:rPr>
              <a:t>Approach 2: </a:t>
            </a:r>
            <a:endParaRPr sz="2820" b="1">
              <a:solidFill>
                <a:schemeClr val="lt1"/>
              </a:solidFill>
              <a:highlight>
                <a:srgbClr val="32006E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 b="1">
                <a:solidFill>
                  <a:schemeClr val="lt1"/>
                </a:solidFill>
                <a:highlight>
                  <a:srgbClr val="32006E"/>
                </a:highlight>
              </a:rPr>
              <a:t>Let’s Have a Talk about WCAG</a:t>
            </a:r>
            <a:endParaRPr sz="2820" b="1">
              <a:solidFill>
                <a:schemeClr val="lt1"/>
              </a:solidFill>
              <a:highlight>
                <a:srgbClr val="32006E"/>
              </a:highlight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flipH="1">
            <a:off x="267300" y="4254150"/>
            <a:ext cx="8520600" cy="6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 b="1">
                <a:highlight>
                  <a:srgbClr val="AADB1E"/>
                </a:highlight>
              </a:rPr>
              <a:t>Comparative History of Ideas (CHID) Thesis Seminar</a:t>
            </a:r>
            <a:endParaRPr sz="1720" b="1">
              <a:highlight>
                <a:srgbClr val="AADB1E"/>
              </a:highlight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Digital accessibility lesson plan for CHID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Students working on culminating theses. Could be a website, a digital book, a digital exhibit, a film, a podcast, a recording, a PDF…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Plus: Makes for an active discussion. Many students know a lot about digital accessibility, especially those in the Disability Studies minor.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Minus: The lesson plan is just a start. Doesn’t really get into the practicalities of digital accessibility and WCAG 2.1AA.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1607850"/>
            <a:ext cx="8431800" cy="9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 b="1">
                <a:solidFill>
                  <a:schemeClr val="lt1"/>
                </a:solidFill>
                <a:highlight>
                  <a:srgbClr val="32006E"/>
                </a:highlight>
              </a:rPr>
              <a:t>Approach 3: </a:t>
            </a:r>
            <a:endParaRPr sz="2820" b="1">
              <a:solidFill>
                <a:schemeClr val="lt1"/>
              </a:solidFill>
              <a:highlight>
                <a:srgbClr val="32006E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 b="1">
                <a:solidFill>
                  <a:schemeClr val="lt1"/>
                </a:solidFill>
                <a:highlight>
                  <a:srgbClr val="32006E"/>
                </a:highlight>
              </a:rPr>
              <a:t>Teach Top Things</a:t>
            </a:r>
            <a:endParaRPr sz="2820" b="1">
              <a:solidFill>
                <a:schemeClr val="lt1"/>
              </a:solidFill>
              <a:highlight>
                <a:srgbClr val="32006E"/>
              </a:highlight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 flipH="1">
            <a:off x="267300" y="4254150"/>
            <a:ext cx="8520600" cy="6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20" b="1">
                <a:highlight>
                  <a:srgbClr val="C5B4E3"/>
                </a:highlight>
              </a:rPr>
              <a:t>Textual Studies &amp; Digital Humanities (TXTDS) Classes</a:t>
            </a:r>
            <a:endParaRPr sz="1720" b="1">
              <a:highlight>
                <a:srgbClr val="C5B4E3"/>
              </a:highlight>
            </a:endParaRPr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The Top 7 Things for Digital Accessibility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Students working on websites (Google sites, WordPress, or with HTML/CSS/XML), digital exhibits (Omeka), or digital books (Manifold or Pressbooks).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Plus: Very practical, very manageable. 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Minus: Too reductive? Too focused on WCAG? 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56100" y="1607850"/>
            <a:ext cx="8431800" cy="9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00" b="1">
                <a:solidFill>
                  <a:schemeClr val="lt1"/>
                </a:solidFill>
                <a:highlight>
                  <a:srgbClr val="32006E"/>
                </a:highlight>
              </a:rPr>
              <a:t>Questions? Comments? Concerns?</a:t>
            </a:r>
            <a:endParaRPr sz="3600" b="1">
              <a:solidFill>
                <a:schemeClr val="lt1"/>
              </a:solidFill>
              <a:highlight>
                <a:srgbClr val="32006E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00" b="1">
                <a:solidFill>
                  <a:schemeClr val="lt1"/>
                </a:solidFill>
                <a:highlight>
                  <a:srgbClr val="32006E"/>
                </a:highlight>
              </a:rPr>
              <a:t>Thank you! </a:t>
            </a:r>
            <a:endParaRPr sz="3600" b="1">
              <a:solidFill>
                <a:schemeClr val="lt1"/>
              </a:solidFill>
              <a:highlight>
                <a:srgbClr val="32006E"/>
              </a:highlight>
            </a:endParaRPr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 flipH="1">
            <a:off x="267300" y="4254150"/>
            <a:ext cx="8520600" cy="6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On-screen Show (16:9)</PresentationFormat>
  <Paragraphs>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Teaching Digital Accessibility  in the Digital Humanities:  Some Semi-Successful Approaches</vt:lpstr>
      <vt:lpstr>Agenda</vt:lpstr>
      <vt:lpstr>Approach 1:  Make a Digital Book about Making Accessible Digital Books</vt:lpstr>
      <vt:lpstr>Manifold Publishing: Key Concepts for Digital Accessibility</vt:lpstr>
      <vt:lpstr>Approach 2:  Let’s Have a Talk about WCAG</vt:lpstr>
      <vt:lpstr>Comparative History of Ideas (CHID) Thesis Seminar</vt:lpstr>
      <vt:lpstr>Approach 3:  Teach Top Things</vt:lpstr>
      <vt:lpstr>Textual Studies &amp; Digital Humanities (TXTDS) Classes</vt:lpstr>
      <vt:lpstr>Questions? Comments? Concerns? 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Carli Agostino</dc:creator>
  <cp:lastModifiedBy>Carli Agostino</cp:lastModifiedBy>
  <cp:revision>3</cp:revision>
  <dcterms:modified xsi:type="dcterms:W3CDTF">2025-06-17T12:42:39Z</dcterms:modified>
</cp:coreProperties>
</file>